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9" r:id="rId2"/>
    <p:sldId id="256" r:id="rId3"/>
    <p:sldId id="258" r:id="rId4"/>
    <p:sldId id="269" r:id="rId5"/>
    <p:sldId id="257" r:id="rId6"/>
    <p:sldId id="260" r:id="rId7"/>
    <p:sldId id="261" r:id="rId8"/>
    <p:sldId id="262" r:id="rId9"/>
    <p:sldId id="264" r:id="rId10"/>
    <p:sldId id="263" r:id="rId11"/>
    <p:sldId id="265" r:id="rId12"/>
    <p:sldId id="267" r:id="rId13"/>
    <p:sldId id="266" r:id="rId1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2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7F5987-AB57-4546-B956-76B762C163B8}" type="datetimeFigureOut">
              <a:rPr lang="de-DE" smtClean="0"/>
              <a:t>31.07.2019</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467D841-5123-4778-8B98-6E179C02AC71}" type="slidenum">
              <a:rPr lang="de-DE" smtClean="0"/>
              <a:t>‹Nr.›</a:t>
            </a:fld>
            <a:endParaRPr lang="de-DE"/>
          </a:p>
        </p:txBody>
      </p:sp>
    </p:spTree>
    <p:extLst>
      <p:ext uri="{BB962C8B-B14F-4D97-AF65-F5344CB8AC3E}">
        <p14:creationId xmlns:p14="http://schemas.microsoft.com/office/powerpoint/2010/main" val="1314833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6" name="Foliennummernplatzhalter 5"/>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1684544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6" name="Foliennummernplatzhalter 5"/>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2199258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6" name="Foliennummernplatzhalter 5"/>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255127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6" name="Foliennummernplatzhalter 5"/>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205799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6" name="Foliennummernplatzhalter 5"/>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3898547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r>
              <a:rPr lang="de-DE" smtClean="0"/>
              <a:t>24.04.2019</a:t>
            </a:r>
            <a:endParaRPr lang="de-DE"/>
          </a:p>
        </p:txBody>
      </p:sp>
      <p:sp>
        <p:nvSpPr>
          <p:cNvPr id="6" name="Fußzeilenplatzhalter 5"/>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7" name="Foliennummernplatzhalter 6"/>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52963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r>
              <a:rPr lang="de-DE" smtClean="0"/>
              <a:t>24.04.2019</a:t>
            </a:r>
            <a:endParaRPr lang="de-DE"/>
          </a:p>
        </p:txBody>
      </p:sp>
      <p:sp>
        <p:nvSpPr>
          <p:cNvPr id="8" name="Fußzeilenplatzhalter 7"/>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9" name="Foliennummernplatzhalter 8"/>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2006145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r>
              <a:rPr lang="de-DE" smtClean="0"/>
              <a:t>24.04.2019</a:t>
            </a:r>
            <a:endParaRPr lang="de-DE"/>
          </a:p>
        </p:txBody>
      </p:sp>
      <p:sp>
        <p:nvSpPr>
          <p:cNvPr id="4" name="Fußzeilenplatzhalter 3"/>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5" name="Foliennummernplatzhalter 4"/>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3369044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24.04.2019</a:t>
            </a:r>
            <a:endParaRPr lang="de-DE"/>
          </a:p>
        </p:txBody>
      </p:sp>
      <p:sp>
        <p:nvSpPr>
          <p:cNvPr id="3" name="Fußzeilenplatzhalter 2"/>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4" name="Foliennummernplatzhalter 3"/>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2667135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24.04.2019</a:t>
            </a:r>
            <a:endParaRPr lang="de-DE"/>
          </a:p>
        </p:txBody>
      </p:sp>
      <p:sp>
        <p:nvSpPr>
          <p:cNvPr id="6" name="Fußzeilenplatzhalter 5"/>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7" name="Foliennummernplatzhalter 6"/>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850357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r>
              <a:rPr lang="de-DE" smtClean="0"/>
              <a:t>24.04.2019</a:t>
            </a:r>
            <a:endParaRPr lang="de-DE"/>
          </a:p>
        </p:txBody>
      </p:sp>
      <p:sp>
        <p:nvSpPr>
          <p:cNvPr id="6" name="Fußzeilenplatzhalter 5"/>
          <p:cNvSpPr>
            <a:spLocks noGrp="1"/>
          </p:cNvSpPr>
          <p:nvPr>
            <p:ph type="ftr" sz="quarter" idx="11"/>
          </p:nvPr>
        </p:nvSpPr>
        <p:spPr/>
        <p:txBody>
          <a:bodyPr/>
          <a:lstStyle/>
          <a:p>
            <a:r>
              <a:rPr lang="de-DE" smtClean="0"/>
              <a:t>Hochschule Mannheim. "Jede vierte Frau". Vortrag: die Istanbul Konvention und ihre Umsdetzung auf kommunaler Ebene" csk</a:t>
            </a:r>
            <a:endParaRPr lang="de-DE"/>
          </a:p>
        </p:txBody>
      </p:sp>
      <p:sp>
        <p:nvSpPr>
          <p:cNvPr id="7" name="Foliennummernplatzhalter 6"/>
          <p:cNvSpPr>
            <a:spLocks noGrp="1"/>
          </p:cNvSpPr>
          <p:nvPr>
            <p:ph type="sldNum" sz="quarter" idx="12"/>
          </p:nvPr>
        </p:nvSpPr>
        <p:spPr/>
        <p:txBody>
          <a:bodyPr/>
          <a:lstStyle/>
          <a:p>
            <a:fld id="{771D0819-DACA-408C-9D3F-1BD3D7698EC2}" type="slidenum">
              <a:rPr lang="de-DE" smtClean="0"/>
              <a:t>‹Nr.›</a:t>
            </a:fld>
            <a:endParaRPr lang="de-DE"/>
          </a:p>
        </p:txBody>
      </p:sp>
    </p:spTree>
    <p:extLst>
      <p:ext uri="{BB962C8B-B14F-4D97-AF65-F5344CB8AC3E}">
        <p14:creationId xmlns:p14="http://schemas.microsoft.com/office/powerpoint/2010/main" val="1063509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24.04.2019</a:t>
            </a:r>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smtClean="0"/>
              <a:t>Hochschule Mannheim. "Jede vierte Frau". Vortrag: die Istanbul Konvention und ihre Umsdetzung auf kommunaler Ebene" csk</a:t>
            </a: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D0819-DACA-408C-9D3F-1BD3D7698EC2}" type="slidenum">
              <a:rPr lang="de-DE" smtClean="0"/>
              <a:t>‹Nr.›</a:t>
            </a:fld>
            <a:endParaRPr lang="de-DE"/>
          </a:p>
        </p:txBody>
      </p:sp>
    </p:spTree>
    <p:extLst>
      <p:ext uri="{BB962C8B-B14F-4D97-AF65-F5344CB8AC3E}">
        <p14:creationId xmlns:p14="http://schemas.microsoft.com/office/powerpoint/2010/main" val="317721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de.wikipedia.org/wiki/Istanbul" TargetMode="External"/><Relationship Id="rId2" Type="http://schemas.openxmlformats.org/officeDocument/2006/relationships/hyperlink" Target="https://de.wikipedia.org/wiki/Europara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de.wikipedia.org/wiki/Europ%C3%A4ische_Menschenrechtskonvention" TargetMode="External"/><Relationship Id="rId2" Type="http://schemas.openxmlformats.org/officeDocument/2006/relationships/hyperlink" Target="https://de.wikipedia.org/w/index.php?title=Europarats-Konventionen&amp;action=edit&amp;redlink=1"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786210"/>
          </a:xfrm>
        </p:spPr>
        <p:txBody>
          <a:bodyPr>
            <a:normAutofit/>
          </a:bodyPr>
          <a:lstStyle/>
          <a:p>
            <a:r>
              <a:rPr lang="de-DE" dirty="0" smtClean="0"/>
              <a:t>Dr. Claudia Schöning-Kalender</a:t>
            </a:r>
            <a:br>
              <a:rPr lang="de-DE" dirty="0" smtClean="0"/>
            </a:br>
            <a:r>
              <a:rPr lang="de-DE" sz="2000" dirty="0" smtClean="0"/>
              <a:t>geschäftsführende Vorsitzende des Mannheimer Frauenhaus e.V.</a:t>
            </a:r>
            <a:endParaRPr lang="de-DE" sz="2000" dirty="0"/>
          </a:p>
        </p:txBody>
      </p:sp>
      <p:sp>
        <p:nvSpPr>
          <p:cNvPr id="3" name="Inhaltsplatzhalter 2"/>
          <p:cNvSpPr>
            <a:spLocks noGrp="1"/>
          </p:cNvSpPr>
          <p:nvPr>
            <p:ph idx="1"/>
          </p:nvPr>
        </p:nvSpPr>
        <p:spPr>
          <a:xfrm>
            <a:off x="457200" y="2636912"/>
            <a:ext cx="8229600" cy="3489251"/>
          </a:xfrm>
        </p:spPr>
        <p:txBody>
          <a:bodyPr>
            <a:normAutofit/>
          </a:bodyPr>
          <a:lstStyle/>
          <a:p>
            <a:pPr marL="0" indent="0" algn="ctr">
              <a:buNone/>
            </a:pPr>
            <a:r>
              <a:rPr lang="de-DE" sz="4400" dirty="0" smtClean="0"/>
              <a:t>Die Istanbul Konvention – Möglichkeiten der Umsetzung auf kommunaler Ebene</a:t>
            </a:r>
          </a:p>
          <a:p>
            <a:pPr marL="0" indent="0" algn="ctr">
              <a:buNone/>
            </a:pPr>
            <a:endParaRPr lang="de-DE" sz="4000" dirty="0"/>
          </a:p>
          <a:p>
            <a:pPr marL="0" indent="0" algn="ctr">
              <a:buNone/>
            </a:pPr>
            <a:endParaRPr lang="de-DE" sz="4000" dirty="0"/>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403648" y="6309320"/>
            <a:ext cx="7056784" cy="41215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1</a:t>
            </a:fld>
            <a:endParaRPr lang="de-DE"/>
          </a:p>
        </p:txBody>
      </p:sp>
    </p:spTree>
    <p:extLst>
      <p:ext uri="{BB962C8B-B14F-4D97-AF65-F5344CB8AC3E}">
        <p14:creationId xmlns:p14="http://schemas.microsoft.com/office/powerpoint/2010/main" val="873684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23528" y="332656"/>
            <a:ext cx="8229600" cy="5976664"/>
          </a:xfrm>
        </p:spPr>
        <p:txBody>
          <a:bodyPr>
            <a:normAutofit/>
          </a:bodyPr>
          <a:lstStyle/>
          <a:p>
            <a:pPr marL="0" indent="0">
              <a:buNone/>
            </a:pPr>
            <a:r>
              <a:rPr lang="de-DE" sz="2400" dirty="0" smtClean="0"/>
              <a:t>Was tut die Landesregierung?</a:t>
            </a:r>
          </a:p>
          <a:p>
            <a:pPr marL="0" indent="0">
              <a:buNone/>
            </a:pPr>
            <a:endParaRPr lang="de-DE" sz="1200" b="1" dirty="0" smtClean="0"/>
          </a:p>
          <a:p>
            <a:pPr marL="0" indent="0">
              <a:buNone/>
            </a:pPr>
            <a:r>
              <a:rPr lang="de-DE" sz="2000" b="1" dirty="0" smtClean="0"/>
              <a:t>Landesaktionsplan</a:t>
            </a:r>
            <a:r>
              <a:rPr lang="de-DE" sz="2000" dirty="0" smtClean="0"/>
              <a:t> (2014): Zielsetzung </a:t>
            </a:r>
            <a:r>
              <a:rPr lang="de-DE" sz="2000" dirty="0"/>
              <a:t>des Landesaktionsplans ist es, Täter in Verantwortung zu nehmen und Opfer zu schützen und in der Perspektive auf ein Leben ohne Gewalt zu unterstützen durch </a:t>
            </a:r>
          </a:p>
          <a:p>
            <a:pPr marL="0" indent="0">
              <a:buNone/>
            </a:pPr>
            <a:r>
              <a:rPr lang="de-DE" sz="2000" dirty="0" smtClean="0"/>
              <a:t>- eine </a:t>
            </a:r>
            <a:r>
              <a:rPr lang="de-DE" sz="2000" dirty="0"/>
              <a:t>bedarfsdeckende und bedarfsgerechte Versorgung mit Frauen- und Kinderschutzhäusern, Schutzwohnungen und ambulanten psychosozialen Unterstützungsangeboten für gewaltbetroffene Frauen, </a:t>
            </a:r>
          </a:p>
          <a:p>
            <a:pPr marL="0" indent="0">
              <a:buNone/>
            </a:pPr>
            <a:r>
              <a:rPr lang="de-DE" sz="2000" dirty="0" smtClean="0"/>
              <a:t>- gut </a:t>
            </a:r>
            <a:r>
              <a:rPr lang="de-DE" sz="2000" dirty="0"/>
              <a:t>aufeinander abgestimmte polizeiliche, psychosoziale, (rechts-) medizinische, zivil- und strafrechtliche Interventionsverfahren, </a:t>
            </a:r>
          </a:p>
          <a:p>
            <a:pPr marL="0" indent="0">
              <a:buNone/>
            </a:pPr>
            <a:r>
              <a:rPr lang="de-DE" sz="2000" dirty="0" smtClean="0"/>
              <a:t>- eine </a:t>
            </a:r>
            <a:r>
              <a:rPr lang="de-DE" sz="2000" dirty="0"/>
              <a:t>nachhaltige Präventions- und Öffentlichkeitsarbeit</a:t>
            </a:r>
            <a:r>
              <a:rPr lang="de-DE" sz="2400" dirty="0" smtClean="0"/>
              <a:t>.</a:t>
            </a:r>
          </a:p>
          <a:p>
            <a:pPr>
              <a:buFontTx/>
              <a:buChar char="-"/>
            </a:pPr>
            <a:endParaRPr lang="de-DE" sz="1000" dirty="0"/>
          </a:p>
          <a:p>
            <a:pPr marL="0" indent="0">
              <a:buNone/>
            </a:pPr>
            <a:r>
              <a:rPr lang="de-DE" sz="2000" b="1" dirty="0" smtClean="0"/>
              <a:t>Bestandsaufnahme</a:t>
            </a:r>
            <a:r>
              <a:rPr lang="de-DE" sz="2000" dirty="0" smtClean="0"/>
              <a:t> (2016) zur Situation des spezialisierten Hilfesystems im Bereich Gewalt gegen Frauen in Baden Württemberg</a:t>
            </a:r>
          </a:p>
          <a:p>
            <a:pPr marL="0" indent="0">
              <a:buNone/>
            </a:pPr>
            <a:endParaRPr lang="de-DE" sz="1000" dirty="0" smtClean="0"/>
          </a:p>
          <a:p>
            <a:pPr marL="0" indent="0">
              <a:buNone/>
            </a:pPr>
            <a:r>
              <a:rPr lang="de-DE" sz="2000" b="1" dirty="0" smtClean="0"/>
              <a:t>Bedarfsanalyse</a:t>
            </a:r>
            <a:r>
              <a:rPr lang="de-DE" sz="2000" dirty="0" smtClean="0"/>
              <a:t> (2018) zur Vorhaltung eines bedarfsdeckenden Angebots an Frauen- und  Kinderschutzhäusern und spezialisierten Fachberatungsstellen gegen Gewalt an Frauen in  Baden-Württemberg</a:t>
            </a:r>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763688" y="6356350"/>
            <a:ext cx="6624736"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10</a:t>
            </a:fld>
            <a:endParaRPr lang="de-DE"/>
          </a:p>
        </p:txBody>
      </p:sp>
    </p:spTree>
    <p:extLst>
      <p:ext uri="{BB962C8B-B14F-4D97-AF65-F5344CB8AC3E}">
        <p14:creationId xmlns:p14="http://schemas.microsoft.com/office/powerpoint/2010/main" val="982086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476672"/>
            <a:ext cx="8229600" cy="5649491"/>
          </a:xfrm>
        </p:spPr>
        <p:txBody>
          <a:bodyPr/>
          <a:lstStyle/>
          <a:p>
            <a:pPr marL="0" indent="0">
              <a:buNone/>
            </a:pPr>
            <a:r>
              <a:rPr lang="de-DE" sz="2400" dirty="0" smtClean="0"/>
              <a:t>Es geht ums Geld:</a:t>
            </a:r>
          </a:p>
          <a:p>
            <a:pPr marL="0" indent="0">
              <a:buNone/>
            </a:pPr>
            <a:endParaRPr lang="de-DE" sz="2400" dirty="0" smtClean="0"/>
          </a:p>
          <a:p>
            <a:pPr marL="0" indent="0">
              <a:buNone/>
            </a:pPr>
            <a:r>
              <a:rPr lang="de-DE" sz="2400" dirty="0" smtClean="0"/>
              <a:t>PM des Sozialministeriums zum Internationalen Frauentag 2019</a:t>
            </a:r>
          </a:p>
          <a:p>
            <a:pPr marL="0" indent="0">
              <a:spcBef>
                <a:spcPts val="1200"/>
              </a:spcBef>
              <a:buNone/>
            </a:pPr>
            <a:r>
              <a:rPr lang="de-DE" sz="2800" dirty="0" smtClean="0"/>
              <a:t>Auch </a:t>
            </a:r>
            <a:r>
              <a:rPr lang="de-DE" sz="2800" dirty="0"/>
              <a:t>Frauen, die von häuslicher Gewalt betroffen sind, werde man künftig noch besser helfen, sagte </a:t>
            </a:r>
            <a:r>
              <a:rPr lang="de-DE" sz="2800" dirty="0" err="1"/>
              <a:t>Mielich</a:t>
            </a:r>
            <a:r>
              <a:rPr lang="de-DE" sz="2800" dirty="0"/>
              <a:t> abschließend: „So wollen wir die Frauen- und Kinderschutzhäuser in Baden-Württemberg deutlich stärken und flächendeckend ausbauen</a:t>
            </a:r>
            <a:r>
              <a:rPr lang="de-DE" sz="2800" dirty="0" smtClean="0"/>
              <a:t>.“</a:t>
            </a:r>
          </a:p>
          <a:p>
            <a:pPr marL="0" indent="0">
              <a:spcBef>
                <a:spcPts val="1200"/>
              </a:spcBef>
              <a:buNone/>
            </a:pPr>
            <a:endParaRPr lang="de-DE" sz="2800" dirty="0"/>
          </a:p>
          <a:p>
            <a:pPr marL="0" indent="0">
              <a:spcBef>
                <a:spcPts val="1200"/>
              </a:spcBef>
              <a:buNone/>
            </a:pPr>
            <a:r>
              <a:rPr lang="de-DE" sz="2400" dirty="0" smtClean="0"/>
              <a:t>Öffentlich gemachte Zusage: 5 Millionen in 2019 und ein zweistelliger Millionenbetrag (10 oder 99?) in 2020</a:t>
            </a:r>
          </a:p>
          <a:p>
            <a:pPr marL="0" indent="0">
              <a:spcBef>
                <a:spcPts val="1200"/>
              </a:spcBef>
              <a:buNone/>
            </a:pPr>
            <a:endParaRPr lang="de-DE" sz="2800" dirty="0" smtClean="0"/>
          </a:p>
          <a:p>
            <a:pPr marL="0" indent="0">
              <a:buNone/>
            </a:pPr>
            <a:endParaRPr lang="de-DE" dirty="0"/>
          </a:p>
          <a:p>
            <a:pPr marL="0" indent="0">
              <a:buNone/>
            </a:pPr>
            <a:endParaRPr lang="de-DE" dirty="0"/>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691680" y="6356350"/>
            <a:ext cx="6552728"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11</a:t>
            </a:fld>
            <a:endParaRPr lang="de-DE"/>
          </a:p>
        </p:txBody>
      </p:sp>
    </p:spTree>
    <p:extLst>
      <p:ext uri="{BB962C8B-B14F-4D97-AF65-F5344CB8AC3E}">
        <p14:creationId xmlns:p14="http://schemas.microsoft.com/office/powerpoint/2010/main" val="2481286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763688" y="6356350"/>
            <a:ext cx="6552728"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12</a:t>
            </a:fld>
            <a:endParaRPr lang="de-DE"/>
          </a:p>
        </p:txBody>
      </p:sp>
      <p:pic>
        <p:nvPicPr>
          <p:cNvPr id="5122" name="Picture 2"/>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t="-1124"/>
          <a:stretch/>
        </p:blipFill>
        <p:spPr bwMode="auto">
          <a:xfrm>
            <a:off x="395536" y="188639"/>
            <a:ext cx="8424936" cy="57606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1986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332656"/>
            <a:ext cx="8229600" cy="5793507"/>
          </a:xfrm>
        </p:spPr>
        <p:txBody>
          <a:bodyPr/>
          <a:lstStyle/>
          <a:p>
            <a:pPr marL="0" indent="0">
              <a:buNone/>
            </a:pPr>
            <a:r>
              <a:rPr lang="de-DE" sz="2800" dirty="0" smtClean="0"/>
              <a:t>Der Antrag wird vom Gemeinderat in den Hauptausschuss verwiesen</a:t>
            </a:r>
          </a:p>
          <a:p>
            <a:pPr marL="0" indent="0">
              <a:buNone/>
            </a:pPr>
            <a:endParaRPr lang="de-DE" sz="1000" dirty="0" smtClean="0"/>
          </a:p>
          <a:p>
            <a:pPr marL="0" indent="0">
              <a:buNone/>
            </a:pPr>
            <a:r>
              <a:rPr lang="de-DE" sz="2800" dirty="0" smtClean="0"/>
              <a:t>Dort am 29.01.2019 auf der Tagesordnung</a:t>
            </a:r>
          </a:p>
          <a:p>
            <a:pPr marL="0" indent="0">
              <a:buNone/>
            </a:pPr>
            <a:endParaRPr lang="de-DE" sz="1000" b="1" dirty="0" smtClean="0"/>
          </a:p>
          <a:p>
            <a:pPr marL="0" indent="0">
              <a:buNone/>
            </a:pPr>
            <a:r>
              <a:rPr lang="de-DE" sz="2800" b="1" dirty="0" smtClean="0"/>
              <a:t>Ergebnis</a:t>
            </a:r>
            <a:r>
              <a:rPr lang="de-DE" sz="2800" b="1" dirty="0"/>
              <a:t>:</a:t>
            </a:r>
            <a:r>
              <a:rPr lang="de-DE" sz="2800" dirty="0"/>
              <a:t> erledigt durch Stellungnahme der </a:t>
            </a:r>
            <a:r>
              <a:rPr lang="de-DE" sz="2800" dirty="0" smtClean="0"/>
              <a:t>Verwaltung</a:t>
            </a:r>
          </a:p>
          <a:p>
            <a:pPr marL="0" indent="0">
              <a:buNone/>
            </a:pPr>
            <a:endParaRPr lang="de-DE" sz="1000" dirty="0"/>
          </a:p>
          <a:p>
            <a:pPr marL="0" indent="0">
              <a:buNone/>
            </a:pPr>
            <a:r>
              <a:rPr lang="de-DE" sz="2800" dirty="0" smtClean="0"/>
              <a:t>Die Stellungnahme lautet (laut informeller Protokoll-notiz): wird umgesetzt, sofern es der Haushalt zulässt.</a:t>
            </a:r>
          </a:p>
          <a:p>
            <a:pPr marL="0" indent="0">
              <a:buNone/>
            </a:pPr>
            <a:endParaRPr lang="de-DE" sz="2800" dirty="0"/>
          </a:p>
          <a:p>
            <a:pPr marL="0" indent="0">
              <a:buNone/>
            </a:pPr>
            <a:r>
              <a:rPr lang="de-DE" sz="2800" dirty="0" smtClean="0"/>
              <a:t>Also: es geht ums Geld</a:t>
            </a:r>
            <a:endParaRPr lang="de-DE" sz="2800" dirty="0"/>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691680" y="6356350"/>
            <a:ext cx="6624736"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13</a:t>
            </a:fld>
            <a:endParaRPr lang="de-DE"/>
          </a:p>
        </p:txBody>
      </p:sp>
    </p:spTree>
    <p:extLst>
      <p:ext uri="{BB962C8B-B14F-4D97-AF65-F5344CB8AC3E}">
        <p14:creationId xmlns:p14="http://schemas.microsoft.com/office/powerpoint/2010/main" val="3505721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908721"/>
            <a:ext cx="7772400" cy="2691730"/>
          </a:xfrm>
        </p:spPr>
        <p:txBody>
          <a:bodyPr>
            <a:normAutofit fontScale="90000"/>
          </a:bodyPr>
          <a:lstStyle/>
          <a:p>
            <a:r>
              <a:rPr lang="de-DE" dirty="0"/>
              <a:t>Übereinkommen des </a:t>
            </a:r>
            <a:r>
              <a:rPr lang="de-DE" b="1" dirty="0"/>
              <a:t>Europarats</a:t>
            </a:r>
            <a:r>
              <a:rPr lang="de-DE" dirty="0"/>
              <a:t> zur Verhütung und Bekämpfung von Gewalt gegen Frauen und häuslicher Gewalt</a:t>
            </a:r>
          </a:p>
        </p:txBody>
      </p:sp>
      <p:sp>
        <p:nvSpPr>
          <p:cNvPr id="3" name="Untertitel 2"/>
          <p:cNvSpPr>
            <a:spLocks noGrp="1"/>
          </p:cNvSpPr>
          <p:nvPr>
            <p:ph type="subTitle" idx="1"/>
          </p:nvPr>
        </p:nvSpPr>
        <p:spPr>
          <a:xfrm>
            <a:off x="1331640" y="4149080"/>
            <a:ext cx="6400800" cy="2184648"/>
          </a:xfrm>
        </p:spPr>
        <p:txBody>
          <a:bodyPr>
            <a:normAutofit lnSpcReduction="10000"/>
          </a:bodyPr>
          <a:lstStyle/>
          <a:p>
            <a:r>
              <a:rPr lang="de-DE" sz="3600" i="1" dirty="0" smtClean="0">
                <a:solidFill>
                  <a:schemeClr val="tx1"/>
                </a:solidFill>
              </a:rPr>
              <a:t>„Istanbul Konvention“</a:t>
            </a:r>
          </a:p>
          <a:p>
            <a:r>
              <a:rPr lang="de-DE" dirty="0">
                <a:solidFill>
                  <a:schemeClr val="tx1"/>
                </a:solidFill>
              </a:rPr>
              <a:t>am 11. Mai 2011 von dreizehn Mitgliedsstaaten des </a:t>
            </a:r>
            <a:r>
              <a:rPr lang="de-DE" dirty="0">
                <a:solidFill>
                  <a:schemeClr val="tx1"/>
                </a:solidFill>
                <a:hlinkClick r:id="rId2"/>
              </a:rPr>
              <a:t>Europarates</a:t>
            </a:r>
            <a:r>
              <a:rPr lang="de-DE" dirty="0">
                <a:solidFill>
                  <a:schemeClr val="tx1"/>
                </a:solidFill>
              </a:rPr>
              <a:t> in </a:t>
            </a:r>
            <a:r>
              <a:rPr lang="de-DE" dirty="0">
                <a:solidFill>
                  <a:schemeClr val="tx1"/>
                </a:solidFill>
                <a:hlinkClick r:id="rId3" tooltip="Istanbul"/>
              </a:rPr>
              <a:t>Istanbul</a:t>
            </a:r>
            <a:r>
              <a:rPr lang="de-DE" dirty="0">
                <a:solidFill>
                  <a:schemeClr val="tx1"/>
                </a:solidFill>
              </a:rPr>
              <a:t> unterzeichnet</a:t>
            </a:r>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547664" y="6237312"/>
            <a:ext cx="6840760" cy="432049"/>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a:xfrm>
            <a:off x="8388424" y="6356350"/>
            <a:ext cx="298376" cy="365125"/>
          </a:xfrm>
        </p:spPr>
        <p:txBody>
          <a:bodyPr/>
          <a:lstStyle/>
          <a:p>
            <a:fld id="{771D0819-DACA-408C-9D3F-1BD3D7698EC2}" type="slidenum">
              <a:rPr lang="de-DE" smtClean="0"/>
              <a:t>2</a:t>
            </a:fld>
            <a:endParaRPr lang="de-DE" dirty="0"/>
          </a:p>
        </p:txBody>
      </p:sp>
    </p:spTree>
    <p:extLst>
      <p:ext uri="{BB962C8B-B14F-4D97-AF65-F5344CB8AC3E}">
        <p14:creationId xmlns:p14="http://schemas.microsoft.com/office/powerpoint/2010/main" val="2274353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Europarat? </a:t>
            </a:r>
            <a:endParaRPr lang="de-DE" dirty="0"/>
          </a:p>
        </p:txBody>
      </p:sp>
      <p:sp>
        <p:nvSpPr>
          <p:cNvPr id="3" name="Inhaltsplatzhalter 2"/>
          <p:cNvSpPr>
            <a:spLocks noGrp="1"/>
          </p:cNvSpPr>
          <p:nvPr>
            <p:ph idx="1"/>
          </p:nvPr>
        </p:nvSpPr>
        <p:spPr/>
        <p:txBody>
          <a:bodyPr/>
          <a:lstStyle/>
          <a:p>
            <a:r>
              <a:rPr lang="de-DE" dirty="0"/>
              <a:t>Der Europarat ist ein Forum für Debatten über allgemeine europäische Fragen. In seinem Rahmen werden zwischenstaatliche, völkerrechtlich verbindliche Abkommen (</a:t>
            </a:r>
            <a:r>
              <a:rPr lang="de-DE" dirty="0">
                <a:hlinkClick r:id="rId2" tooltip="Europarats-Konventionen (Seite nicht vorhanden)"/>
              </a:rPr>
              <a:t>Europarats-Konventionen</a:t>
            </a:r>
            <a:r>
              <a:rPr lang="de-DE" dirty="0"/>
              <a:t>, etwa die </a:t>
            </a:r>
            <a:r>
              <a:rPr lang="de-DE" dirty="0">
                <a:hlinkClick r:id="rId3" tooltip="Europäische Menschenrechtskonvention"/>
              </a:rPr>
              <a:t>Europäische Menschenrechtskonvention</a:t>
            </a:r>
            <a:r>
              <a:rPr lang="de-DE" dirty="0"/>
              <a:t>) mit dem Ziel abgeschlossen, das gemeinsame Erbe zu bewahren und wirtschaftlichen und sozialen Fortschritt zu fördern. </a:t>
            </a:r>
          </a:p>
        </p:txBody>
      </p:sp>
      <p:pic>
        <p:nvPicPr>
          <p:cNvPr id="3074"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1068" y="130838"/>
            <a:ext cx="2016224" cy="1459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403648" y="6165304"/>
            <a:ext cx="6912768" cy="556171"/>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3</a:t>
            </a:fld>
            <a:endParaRPr lang="de-DE"/>
          </a:p>
        </p:txBody>
      </p:sp>
    </p:spTree>
    <p:extLst>
      <p:ext uri="{BB962C8B-B14F-4D97-AF65-F5344CB8AC3E}">
        <p14:creationId xmlns:p14="http://schemas.microsoft.com/office/powerpoint/2010/main" val="2021147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Europarat </a:t>
            </a:r>
            <a:endParaRPr lang="de-DE" dirty="0"/>
          </a:p>
        </p:txBody>
      </p:sp>
      <p:sp>
        <p:nvSpPr>
          <p:cNvPr id="3" name="Inhaltsplatzhalter 2"/>
          <p:cNvSpPr>
            <a:spLocks noGrp="1"/>
          </p:cNvSpPr>
          <p:nvPr>
            <p:ph idx="1"/>
          </p:nvPr>
        </p:nvSpPr>
        <p:spPr/>
        <p:txBody>
          <a:bodyPr/>
          <a:lstStyle/>
          <a:p>
            <a:r>
              <a:rPr lang="de-DE" dirty="0" smtClean="0"/>
              <a:t>Dem </a:t>
            </a:r>
            <a:r>
              <a:rPr lang="de-DE" dirty="0"/>
              <a:t>Europarat </a:t>
            </a:r>
            <a:r>
              <a:rPr lang="de-DE" dirty="0" smtClean="0"/>
              <a:t>gehören 47 Mitgliedsstaaten an. Davon haben 46 Staaten das Übereinkommen unterzeichnet. 34 Staaten haben es bis heute ratifiziert, d.h. sie haben es für rechtlich verbindlich erklärt. Von der Bundesrepublik Deutschland wurde das Übereinkommen im Oktober 2017 ratifiziert und trat im Februar 2018 in Kraft.</a:t>
            </a:r>
            <a:endParaRPr lang="de-DE" dirty="0"/>
          </a:p>
        </p:txBody>
      </p:sp>
      <p:pic>
        <p:nvPicPr>
          <p:cNvPr id="3074"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61068" y="130838"/>
            <a:ext cx="2016224" cy="1459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403648" y="6165304"/>
            <a:ext cx="6912768" cy="556171"/>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4</a:t>
            </a:fld>
            <a:endParaRPr lang="de-DE"/>
          </a:p>
        </p:txBody>
      </p:sp>
    </p:spTree>
    <p:extLst>
      <p:ext uri="{BB962C8B-B14F-4D97-AF65-F5344CB8AC3E}">
        <p14:creationId xmlns:p14="http://schemas.microsoft.com/office/powerpoint/2010/main" val="64268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1026" name="Picture 2" descr="https://upload.wikimedia.org/wikipedia/commons/thumb/f/fb/DomesticViolenceConvention.svg/1280px-DomesticViolenceConvention.svg.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7504" y="166986"/>
            <a:ext cx="8734265" cy="6537424"/>
          </a:xfrm>
          <a:prstGeom prst="rect">
            <a:avLst/>
          </a:prstGeom>
          <a:noFill/>
          <a:extLst>
            <a:ext uri="{909E8E84-426E-40DD-AFC4-6F175D3DCCD1}">
              <a14:hiddenFill xmlns:a14="http://schemas.microsoft.com/office/drawing/2010/main">
                <a:solidFill>
                  <a:srgbClr val="FFFFFF"/>
                </a:solidFill>
              </a14:hiddenFill>
            </a:ext>
          </a:extLst>
        </p:spPr>
      </p:pic>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403648" y="6356350"/>
            <a:ext cx="6984776"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5</a:t>
            </a:fld>
            <a:endParaRPr lang="de-DE"/>
          </a:p>
        </p:txBody>
      </p:sp>
      <p:sp>
        <p:nvSpPr>
          <p:cNvPr id="7" name="Textfeld 6"/>
          <p:cNvSpPr txBox="1"/>
          <p:nvPr/>
        </p:nvSpPr>
        <p:spPr>
          <a:xfrm>
            <a:off x="1547664" y="836712"/>
            <a:ext cx="1584176" cy="461665"/>
          </a:xfrm>
          <a:prstGeom prst="rect">
            <a:avLst/>
          </a:prstGeom>
          <a:noFill/>
        </p:spPr>
        <p:txBody>
          <a:bodyPr wrap="square" rtlCol="0">
            <a:spAutoFit/>
          </a:bodyPr>
          <a:lstStyle/>
          <a:p>
            <a:r>
              <a:rPr lang="de-DE" sz="1200" dirty="0" smtClean="0"/>
              <a:t>Rot: unterzeichnet</a:t>
            </a:r>
          </a:p>
          <a:p>
            <a:r>
              <a:rPr lang="de-DE" sz="1200" dirty="0" smtClean="0"/>
              <a:t>Blau: ratifiziert</a:t>
            </a:r>
          </a:p>
        </p:txBody>
      </p:sp>
      <p:sp>
        <p:nvSpPr>
          <p:cNvPr id="8" name="Textfeld 7"/>
          <p:cNvSpPr txBox="1"/>
          <p:nvPr/>
        </p:nvSpPr>
        <p:spPr>
          <a:xfrm>
            <a:off x="2843808" y="3573016"/>
            <a:ext cx="792088" cy="646331"/>
          </a:xfrm>
          <a:prstGeom prst="rect">
            <a:avLst/>
          </a:prstGeom>
          <a:noFill/>
        </p:spPr>
        <p:txBody>
          <a:bodyPr wrap="square" rtlCol="0">
            <a:spAutoFit/>
          </a:bodyPr>
          <a:lstStyle/>
          <a:p>
            <a:r>
              <a:rPr lang="de-DE" sz="1200" dirty="0"/>
              <a:t>s</a:t>
            </a:r>
            <a:r>
              <a:rPr lang="de-DE" sz="1200" dirty="0" smtClean="0"/>
              <a:t>eit 1.2.2018 in Kraft</a:t>
            </a:r>
            <a:endParaRPr lang="de-DE" sz="1200" dirty="0"/>
          </a:p>
        </p:txBody>
      </p:sp>
    </p:spTree>
    <p:extLst>
      <p:ext uri="{BB962C8B-B14F-4D97-AF65-F5344CB8AC3E}">
        <p14:creationId xmlns:p14="http://schemas.microsoft.com/office/powerpoint/2010/main" val="2615681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92596" y="180049"/>
            <a:ext cx="8686800" cy="5937523"/>
          </a:xfrm>
        </p:spPr>
        <p:txBody>
          <a:bodyPr>
            <a:normAutofit fontScale="55000" lnSpcReduction="20000"/>
          </a:bodyPr>
          <a:lstStyle/>
          <a:p>
            <a:pPr marL="0" indent="0">
              <a:buNone/>
            </a:pPr>
            <a:r>
              <a:rPr lang="de-DE" dirty="0" smtClean="0"/>
              <a:t>1 </a:t>
            </a:r>
            <a:r>
              <a:rPr lang="de-DE" b="1" dirty="0" smtClean="0"/>
              <a:t>Zweck dieses Übereinkommens </a:t>
            </a:r>
            <a:r>
              <a:rPr lang="de-DE" dirty="0" smtClean="0"/>
              <a:t>ist es, </a:t>
            </a:r>
          </a:p>
          <a:p>
            <a:pPr marL="0" indent="0">
              <a:buNone/>
            </a:pPr>
            <a:r>
              <a:rPr lang="de-DE" dirty="0" smtClean="0"/>
              <a:t> </a:t>
            </a:r>
          </a:p>
          <a:p>
            <a:pPr marL="0" indent="0">
              <a:buNone/>
            </a:pPr>
            <a:r>
              <a:rPr lang="de-DE" sz="3800" dirty="0" smtClean="0"/>
              <a:t>  a) Frauen vor allen Formen von Gewalt zu schützen und Gewalt gegen Frauen und häusliche Gewalt zu verhüten, zu verfolgen und zu beseitigen; </a:t>
            </a:r>
          </a:p>
          <a:p>
            <a:pPr marL="0" indent="0">
              <a:buNone/>
            </a:pPr>
            <a:r>
              <a:rPr lang="de-DE" sz="3800" dirty="0" smtClean="0"/>
              <a:t> </a:t>
            </a:r>
          </a:p>
          <a:p>
            <a:pPr marL="0" indent="0">
              <a:buNone/>
            </a:pPr>
            <a:r>
              <a:rPr lang="de-DE" sz="3800" dirty="0" smtClean="0"/>
              <a:t>  b) einen Beitrag zur Beseitigung jeder Form von Diskriminierung der Frau zu leisten und eine echte Gleichstellung von Frauen und Männern, auch durch die Stärkung der Rechte der Frauen, zu fördern; </a:t>
            </a:r>
          </a:p>
          <a:p>
            <a:pPr marL="0" indent="0">
              <a:buNone/>
            </a:pPr>
            <a:r>
              <a:rPr lang="de-DE" sz="3800" dirty="0" smtClean="0"/>
              <a:t> </a:t>
            </a:r>
          </a:p>
          <a:p>
            <a:pPr marL="0" indent="0">
              <a:buNone/>
            </a:pPr>
            <a:r>
              <a:rPr lang="de-DE" sz="3800" dirty="0" smtClean="0"/>
              <a:t>  c) einen umfassenden Rahmen sowie umfassende politische und sonstige Maßnahmen zum Schutz und zur Unterstützung aller Opfer von Gewalt gegen Frauen und häuslicher Gewalt zu entwerfen; </a:t>
            </a:r>
          </a:p>
          <a:p>
            <a:pPr marL="0" indent="0">
              <a:buNone/>
            </a:pPr>
            <a:r>
              <a:rPr lang="de-DE" sz="3800" dirty="0" smtClean="0"/>
              <a:t> </a:t>
            </a:r>
          </a:p>
          <a:p>
            <a:pPr marL="0" indent="0">
              <a:buNone/>
            </a:pPr>
            <a:r>
              <a:rPr lang="de-DE" sz="3800" dirty="0" smtClean="0"/>
              <a:t>  d) die internationale Zusammenarbeit im Hinblick auf die Beseitigung von Gewalt gegen Frauen und häuslicher Gewalt zu fördern; </a:t>
            </a:r>
          </a:p>
          <a:p>
            <a:pPr marL="0" indent="0">
              <a:buNone/>
            </a:pPr>
            <a:r>
              <a:rPr lang="de-DE" sz="3800" dirty="0" smtClean="0"/>
              <a:t> </a:t>
            </a:r>
          </a:p>
          <a:p>
            <a:pPr marL="0" indent="0">
              <a:buNone/>
            </a:pPr>
            <a:r>
              <a:rPr lang="de-DE" sz="3800" dirty="0" smtClean="0"/>
              <a:t>  e) Organisationen und Strafverfolgungsbehörden zu helfen und sie zu unterstützen, um wirksam mit dem Ziel zusammenzuarbeiten, einen umfassenden Ansatz für die Beseitigung von Gewalt gegen Frauen und häuslicher Gewalt anzunehmen. </a:t>
            </a:r>
          </a:p>
          <a:p>
            <a:pPr marL="0" indent="0">
              <a:buNone/>
            </a:pPr>
            <a:endParaRPr lang="de-DE" dirty="0"/>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475656" y="6356350"/>
            <a:ext cx="6840760"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6</a:t>
            </a:fld>
            <a:endParaRPr lang="de-DE"/>
          </a:p>
        </p:txBody>
      </p:sp>
    </p:spTree>
    <p:extLst>
      <p:ext uri="{BB962C8B-B14F-4D97-AF65-F5344CB8AC3E}">
        <p14:creationId xmlns:p14="http://schemas.microsoft.com/office/powerpoint/2010/main" val="1163436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332656"/>
            <a:ext cx="8352928" cy="5976664"/>
          </a:xfrm>
        </p:spPr>
        <p:txBody>
          <a:bodyPr>
            <a:noAutofit/>
          </a:bodyPr>
          <a:lstStyle/>
          <a:p>
            <a:pPr marL="0" indent="0">
              <a:spcAft>
                <a:spcPts val="600"/>
              </a:spcAft>
              <a:buNone/>
            </a:pPr>
            <a:r>
              <a:rPr lang="de-DE" sz="2100" dirty="0" smtClean="0"/>
              <a:t>Artikel 7 - Umfassende und koordinierte politische Maßnahmen </a:t>
            </a:r>
          </a:p>
          <a:p>
            <a:pPr marL="0" indent="0">
              <a:spcAft>
                <a:spcPts val="600"/>
              </a:spcAft>
              <a:buNone/>
            </a:pPr>
            <a:r>
              <a:rPr lang="de-DE" sz="2100" dirty="0" smtClean="0"/>
              <a:t> 1.  Die Vertragsparteien treffen die erforderlichen gesetzgeberischen und sonstigen Maßnahmen, um landesweit wirksame, umfassende und koordinierte politische Maßnahmen zu beschließen und umzusetzen, die alle einschlägigen Maßnahmen zur Verhütung und Bekämpfung aller in den Geltungsbereich dieses Übereinkommens fallenden Formen von Gewalt umfasst, und um eine ganzheitliche Antwort auf Gewalt gegen Frauen zu geben. </a:t>
            </a:r>
          </a:p>
          <a:p>
            <a:pPr marL="0" indent="0">
              <a:spcAft>
                <a:spcPts val="600"/>
              </a:spcAft>
              <a:buNone/>
            </a:pPr>
            <a:r>
              <a:rPr lang="de-DE" sz="2100" dirty="0" smtClean="0"/>
              <a:t> 2.  Die Vertragsparteien stellen sicher, dass die in </a:t>
            </a:r>
            <a:r>
              <a:rPr lang="de-DE" sz="2100" b="1" dirty="0" smtClean="0"/>
              <a:t>Absatz 1</a:t>
            </a:r>
            <a:r>
              <a:rPr lang="de-DE" sz="2100" dirty="0" smtClean="0"/>
              <a:t> genannten politischen Maßnahmen die Rechte des Opfers in den Mittelpunkt aller Maßnahmen stellen und mittels einer wirksamen Zusammenarbeit zwischen allen einschlägigen Behörden, Einrichtungen und Organisationen umgesetzt werden. </a:t>
            </a:r>
          </a:p>
          <a:p>
            <a:pPr marL="0" indent="0">
              <a:buNone/>
            </a:pPr>
            <a:r>
              <a:rPr lang="de-DE" sz="2100" dirty="0" smtClean="0"/>
              <a:t> 3. Nach Maßgabe dieses Artikels getroffene Maßnahmen beziehen gegebenenfalls alle einschlägigen Akteure wie </a:t>
            </a:r>
            <a:r>
              <a:rPr lang="de-DE" sz="2100" b="1" dirty="0" smtClean="0"/>
              <a:t>Regierungsstellen, nationale, regionale </a:t>
            </a:r>
            <a:r>
              <a:rPr lang="de-DE" sz="2100" dirty="0" smtClean="0"/>
              <a:t>und </a:t>
            </a:r>
            <a:r>
              <a:rPr lang="de-DE" sz="2100" b="1" dirty="0" smtClean="0"/>
              <a:t>lokale Parlamente und Behörden</a:t>
            </a:r>
            <a:r>
              <a:rPr lang="de-DE" sz="2100" dirty="0" smtClean="0"/>
              <a:t>, nationale Menschenrechtsinstitutionen und zivilgesellschaftliche Organisationen ein. </a:t>
            </a:r>
          </a:p>
          <a:p>
            <a:pPr marL="0" indent="0">
              <a:buNone/>
            </a:pPr>
            <a:r>
              <a:rPr lang="de-DE" sz="2100" dirty="0" smtClean="0"/>
              <a:t> </a:t>
            </a:r>
            <a:endParaRPr lang="de-DE" sz="2100" dirty="0"/>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547664" y="6356350"/>
            <a:ext cx="6840760"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7</a:t>
            </a:fld>
            <a:endParaRPr lang="de-DE"/>
          </a:p>
        </p:txBody>
      </p:sp>
    </p:spTree>
    <p:extLst>
      <p:ext uri="{BB962C8B-B14F-4D97-AF65-F5344CB8AC3E}">
        <p14:creationId xmlns:p14="http://schemas.microsoft.com/office/powerpoint/2010/main" val="3069766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332656"/>
            <a:ext cx="8229600" cy="5793507"/>
          </a:xfrm>
        </p:spPr>
        <p:txBody>
          <a:bodyPr>
            <a:normAutofit/>
          </a:bodyPr>
          <a:lstStyle/>
          <a:p>
            <a:pPr marL="0" indent="0">
              <a:buNone/>
            </a:pPr>
            <a:r>
              <a:rPr lang="de-DE" sz="2200" dirty="0" smtClean="0"/>
              <a:t>Was tut die Bundesregierung?</a:t>
            </a:r>
          </a:p>
          <a:p>
            <a:pPr marL="0" indent="0">
              <a:buNone/>
            </a:pPr>
            <a:endParaRPr lang="de-DE" sz="2200" dirty="0" smtClean="0"/>
          </a:p>
          <a:p>
            <a:pPr marL="0" indent="0">
              <a:buNone/>
            </a:pPr>
            <a:endParaRPr lang="de-DE" sz="2200" dirty="0" smtClean="0"/>
          </a:p>
          <a:p>
            <a:pPr marL="0" indent="0">
              <a:buNone/>
            </a:pPr>
            <a:endParaRPr lang="de-DE" sz="2200" dirty="0"/>
          </a:p>
          <a:p>
            <a:pPr marL="0" indent="0">
              <a:buNone/>
            </a:pPr>
            <a:r>
              <a:rPr lang="de-DE" sz="2200" dirty="0" smtClean="0"/>
              <a:t>Herbst 2018: Der </a:t>
            </a:r>
            <a:r>
              <a:rPr lang="de-DE" sz="2200" dirty="0"/>
              <a:t>„Runde </a:t>
            </a:r>
            <a:r>
              <a:rPr lang="de-DE" sz="2200" dirty="0" smtClean="0"/>
              <a:t>Tisch“ </a:t>
            </a:r>
            <a:r>
              <a:rPr lang="de-DE" sz="2200" dirty="0"/>
              <a:t>von Bund, Ländern und Kommunen </a:t>
            </a:r>
            <a:r>
              <a:rPr lang="de-DE" sz="2200" dirty="0" smtClean="0"/>
              <a:t>ist </a:t>
            </a:r>
            <a:r>
              <a:rPr lang="de-DE" sz="2200" dirty="0"/>
              <a:t>ein wichtiger Baustein des von Bundesfrauenministerin Dr. Franziska </a:t>
            </a:r>
            <a:r>
              <a:rPr lang="de-DE" sz="2200" dirty="0" err="1"/>
              <a:t>Giffey</a:t>
            </a:r>
            <a:r>
              <a:rPr lang="de-DE" sz="2200" dirty="0"/>
              <a:t> angekündigten „Aktionsprogramms gegen Gewalt an Frauen“. Ziel der Zusammenarbeit ist der Ausbau und die finanzielle Absicherung der Arbeit von Frauenhäusern und ambulanten Hilfs- und Betreuungseinrichtungen. </a:t>
            </a:r>
          </a:p>
          <a:p>
            <a:pPr marL="0" indent="0">
              <a:buNone/>
            </a:pPr>
            <a:r>
              <a:rPr lang="de-DE" sz="2200" dirty="0" err="1" smtClean="0"/>
              <a:t>Giffey</a:t>
            </a:r>
            <a:r>
              <a:rPr lang="de-DE" sz="2200" dirty="0" smtClean="0"/>
              <a:t>: „Es </a:t>
            </a:r>
            <a:r>
              <a:rPr lang="de-DE" sz="2200" dirty="0"/>
              <a:t>geht darum, dass wir </a:t>
            </a:r>
            <a:r>
              <a:rPr lang="de-DE" sz="2200" dirty="0" smtClean="0"/>
              <a:t>… Hilfestrukturen </a:t>
            </a:r>
            <a:r>
              <a:rPr lang="de-DE" sz="2200" dirty="0"/>
              <a:t>vor Ort stärken, die langfristig tragen. Daran wollen wir gemeinsam arbeiten.“</a:t>
            </a:r>
          </a:p>
          <a:p>
            <a:pPr marL="0" indent="0">
              <a:buNone/>
            </a:pPr>
            <a:r>
              <a:rPr lang="de-DE" sz="2200" dirty="0"/>
              <a:t>Neben dem Bund sind am Runden Tisch gegen Gewalt an Frauen auch alle 16 Bundesländer und die kommunalen Spitzenverbände vertreten. </a:t>
            </a:r>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520056" y="6356350"/>
            <a:ext cx="6796360"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p>
          <a:p>
            <a:endParaRPr lang="de-DE" dirty="0"/>
          </a:p>
        </p:txBody>
      </p:sp>
      <p:sp>
        <p:nvSpPr>
          <p:cNvPr id="6" name="Foliennummernplatzhalter 5"/>
          <p:cNvSpPr>
            <a:spLocks noGrp="1"/>
          </p:cNvSpPr>
          <p:nvPr>
            <p:ph type="sldNum" sz="quarter" idx="12"/>
          </p:nvPr>
        </p:nvSpPr>
        <p:spPr/>
        <p:txBody>
          <a:bodyPr/>
          <a:lstStyle/>
          <a:p>
            <a:fld id="{771D0819-DACA-408C-9D3F-1BD3D7698EC2}" type="slidenum">
              <a:rPr lang="de-DE" smtClean="0"/>
              <a:t>8</a:t>
            </a:fld>
            <a:endParaRPr lang="de-DE"/>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7544" y="1012726"/>
            <a:ext cx="2105025"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3872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476672"/>
            <a:ext cx="8229600" cy="5472608"/>
          </a:xfrm>
        </p:spPr>
        <p:txBody>
          <a:bodyPr/>
          <a:lstStyle/>
          <a:p>
            <a:pPr marL="0" indent="0">
              <a:buNone/>
            </a:pPr>
            <a:r>
              <a:rPr lang="de-DE" dirty="0" smtClean="0"/>
              <a:t>Es geht ums Geld:</a:t>
            </a:r>
          </a:p>
          <a:p>
            <a:pPr marL="0" indent="0">
              <a:buNone/>
            </a:pPr>
            <a:r>
              <a:rPr lang="de-DE" dirty="0" smtClean="0"/>
              <a:t>Der </a:t>
            </a:r>
            <a:r>
              <a:rPr lang="de-DE" dirty="0"/>
              <a:t>Bund will ein Förderprogramm für Frauenhäuser und Beratungsstellen auflegen. Im </a:t>
            </a:r>
            <a:r>
              <a:rPr lang="de-DE" dirty="0" smtClean="0"/>
              <a:t>Jahr 2019 sind </a:t>
            </a:r>
            <a:r>
              <a:rPr lang="de-DE" dirty="0"/>
              <a:t>dafür fünf Millionen Euro vorgesehen. Bis 2020 soll die Förderung auf 30 Millionen Euro steigen. In Deutschland gibt es nach Angaben des Ministeriums rund 350 Frauenhäuser und 100 Schutzwohnungen mit insgesamt mehr als 6.000 Plätzen sowie 600 Beratungsstellen.</a:t>
            </a:r>
          </a:p>
        </p:txBody>
      </p:sp>
      <p:sp>
        <p:nvSpPr>
          <p:cNvPr id="4" name="Datumsplatzhalter 3"/>
          <p:cNvSpPr>
            <a:spLocks noGrp="1"/>
          </p:cNvSpPr>
          <p:nvPr>
            <p:ph type="dt" sz="half" idx="10"/>
          </p:nvPr>
        </p:nvSpPr>
        <p:spPr/>
        <p:txBody>
          <a:bodyPr/>
          <a:lstStyle/>
          <a:p>
            <a:r>
              <a:rPr lang="de-DE" smtClean="0"/>
              <a:t>24.04.2019</a:t>
            </a:r>
            <a:endParaRPr lang="de-DE"/>
          </a:p>
        </p:txBody>
      </p:sp>
      <p:sp>
        <p:nvSpPr>
          <p:cNvPr id="5" name="Fußzeilenplatzhalter 4"/>
          <p:cNvSpPr>
            <a:spLocks noGrp="1"/>
          </p:cNvSpPr>
          <p:nvPr>
            <p:ph type="ftr" sz="quarter" idx="11"/>
          </p:nvPr>
        </p:nvSpPr>
        <p:spPr>
          <a:xfrm>
            <a:off x="1835696" y="6356350"/>
            <a:ext cx="6408712" cy="365125"/>
          </a:xfrm>
        </p:spPr>
        <p:txBody>
          <a:bodyPr/>
          <a:lstStyle/>
          <a:p>
            <a:pPr algn="l"/>
            <a:r>
              <a:rPr lang="de-DE" dirty="0" smtClean="0"/>
              <a:t>Hochschule Mannheim. Vortragsreihe "Jede vierte Frau". </a:t>
            </a:r>
          </a:p>
          <a:p>
            <a:pPr algn="l"/>
            <a:r>
              <a:rPr lang="de-DE" dirty="0" smtClean="0"/>
              <a:t>Die Istanbul Konvention und ihre Umsetzung auf kommunaler Ebene" Dr. Claudia Schöning-Kalender</a:t>
            </a:r>
          </a:p>
        </p:txBody>
      </p:sp>
      <p:sp>
        <p:nvSpPr>
          <p:cNvPr id="6" name="Foliennummernplatzhalter 5"/>
          <p:cNvSpPr>
            <a:spLocks noGrp="1"/>
          </p:cNvSpPr>
          <p:nvPr>
            <p:ph type="sldNum" sz="quarter" idx="12"/>
          </p:nvPr>
        </p:nvSpPr>
        <p:spPr/>
        <p:txBody>
          <a:bodyPr/>
          <a:lstStyle/>
          <a:p>
            <a:fld id="{771D0819-DACA-408C-9D3F-1BD3D7698EC2}" type="slidenum">
              <a:rPr lang="de-DE" smtClean="0"/>
              <a:t>9</a:t>
            </a:fld>
            <a:endParaRPr lang="de-DE"/>
          </a:p>
        </p:txBody>
      </p:sp>
    </p:spTree>
    <p:extLst>
      <p:ext uri="{BB962C8B-B14F-4D97-AF65-F5344CB8AC3E}">
        <p14:creationId xmlns:p14="http://schemas.microsoft.com/office/powerpoint/2010/main" val="247094556"/>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1173</Words>
  <Application>Microsoft Office PowerPoint</Application>
  <PresentationFormat>Bildschirmpräsentation (4:3)</PresentationFormat>
  <Paragraphs>115</Paragraphs>
  <Slides>13</Slides>
  <Notes>0</Notes>
  <HiddenSlides>0</HiddenSlides>
  <MMClips>0</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Larissa</vt:lpstr>
      <vt:lpstr>Dr. Claudia Schöning-Kalender geschäftsführende Vorsitzende des Mannheimer Frauenhaus e.V.</vt:lpstr>
      <vt:lpstr>Übereinkommen des Europarats zur Verhütung und Bekämpfung von Gewalt gegen Frauen und häuslicher Gewalt</vt:lpstr>
      <vt:lpstr>Europarat? </vt:lpstr>
      <vt:lpstr>Europarat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Übereinkommen des Europarats zur Verhütung und Bekämpfung von Gewalt gegen Frauen und häuslicher Gewalt</dc:title>
  <dc:creator>Claudia</dc:creator>
  <cp:lastModifiedBy>User</cp:lastModifiedBy>
  <cp:revision>15</cp:revision>
  <dcterms:created xsi:type="dcterms:W3CDTF">2019-04-23T19:24:34Z</dcterms:created>
  <dcterms:modified xsi:type="dcterms:W3CDTF">2019-07-31T10:00:07Z</dcterms:modified>
</cp:coreProperties>
</file>