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  <p:sldMasterId id="2147483697" r:id="rId3"/>
    <p:sldMasterId id="2147483685" r:id="rId4"/>
  </p:sldMasterIdLst>
  <p:notesMasterIdLst>
    <p:notesMasterId r:id="rId29"/>
  </p:notesMasterIdLst>
  <p:handoutMasterIdLst>
    <p:handoutMasterId r:id="rId30"/>
  </p:handoutMasterIdLst>
  <p:sldIdLst>
    <p:sldId id="256" r:id="rId5"/>
    <p:sldId id="286" r:id="rId6"/>
    <p:sldId id="303" r:id="rId7"/>
    <p:sldId id="292" r:id="rId8"/>
    <p:sldId id="287" r:id="rId9"/>
    <p:sldId id="288" r:id="rId10"/>
    <p:sldId id="289" r:id="rId11"/>
    <p:sldId id="295" r:id="rId12"/>
    <p:sldId id="293" r:id="rId13"/>
    <p:sldId id="263" r:id="rId14"/>
    <p:sldId id="270" r:id="rId15"/>
    <p:sldId id="297" r:id="rId16"/>
    <p:sldId id="272" r:id="rId17"/>
    <p:sldId id="296" r:id="rId18"/>
    <p:sldId id="273" r:id="rId19"/>
    <p:sldId id="274" r:id="rId20"/>
    <p:sldId id="275" r:id="rId21"/>
    <p:sldId id="291" r:id="rId22"/>
    <p:sldId id="278" r:id="rId23"/>
    <p:sldId id="281" r:id="rId24"/>
    <p:sldId id="300" r:id="rId25"/>
    <p:sldId id="301" r:id="rId26"/>
    <p:sldId id="304" r:id="rId27"/>
    <p:sldId id="284" r:id="rId2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3CC33"/>
    <a:srgbClr val="00CC00"/>
    <a:srgbClr val="99FF66"/>
    <a:srgbClr val="9900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>
        <p:scale>
          <a:sx n="114" d="100"/>
          <a:sy n="114" d="100"/>
        </p:scale>
        <p:origin x="-155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68CFB-5AC9-4B4E-8358-683CE88560BE}" type="doc">
      <dgm:prSet loTypeId="urn:microsoft.com/office/officeart/2005/8/layout/orgChart1" loCatId="hierarchy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de-DE"/>
        </a:p>
      </dgm:t>
    </dgm:pt>
    <dgm:pt modelId="{9F95B559-FC7F-DF45-8817-CF9722EDA752}">
      <dgm:prSet phldrT="[Text]" custT="1"/>
      <dgm:spPr>
        <a:solidFill>
          <a:srgbClr val="33CC33"/>
        </a:solidFill>
      </dgm:spPr>
      <dgm:t>
        <a:bodyPr/>
        <a:lstStyle/>
        <a:p>
          <a:r>
            <a:rPr lang="de-DE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Gewaltfreiheit</a:t>
          </a:r>
        </a:p>
      </dgm:t>
    </dgm:pt>
    <dgm:pt modelId="{0AB6C3DA-DEFA-B44C-B26C-9B6755014468}" type="parTrans" cxnId="{13CB06B7-A4B9-5745-87C1-38193590873D}">
      <dgm:prSet/>
      <dgm:spPr/>
      <dgm:t>
        <a:bodyPr/>
        <a:lstStyle/>
        <a:p>
          <a:endParaRPr lang="de-DE"/>
        </a:p>
      </dgm:t>
    </dgm:pt>
    <dgm:pt modelId="{721ECC4F-D2C5-C94A-9D6D-F76DB86348B7}" type="sibTrans" cxnId="{13CB06B7-A4B9-5745-87C1-38193590873D}">
      <dgm:prSet/>
      <dgm:spPr/>
      <dgm:t>
        <a:bodyPr/>
        <a:lstStyle/>
        <a:p>
          <a:endParaRPr lang="de-DE"/>
        </a:p>
      </dgm:t>
    </dgm:pt>
    <dgm:pt modelId="{241528E7-AA30-154C-BB2D-6A75E06DDB2F}">
      <dgm:prSet phldrT="[Text]" custT="1"/>
      <dgm:spPr>
        <a:solidFill>
          <a:srgbClr val="66FF33"/>
        </a:solidFill>
      </dgm:spPr>
      <dgm:t>
        <a:bodyPr/>
        <a:lstStyle/>
        <a:p>
          <a:r>
            <a:rPr lang="de-DE" sz="1800" b="0" dirty="0">
              <a:solidFill>
                <a:srgbClr val="000000"/>
              </a:solidFill>
            </a:rPr>
            <a:t>Verantwortungs-</a:t>
          </a:r>
          <a:r>
            <a:rPr lang="de-DE" sz="1800" b="0" dirty="0" err="1">
              <a:solidFill>
                <a:srgbClr val="000000"/>
              </a:solidFill>
            </a:rPr>
            <a:t>übernahme</a:t>
          </a:r>
          <a:endParaRPr lang="de-DE" sz="1800" b="0" dirty="0">
            <a:solidFill>
              <a:srgbClr val="000000"/>
            </a:solidFill>
          </a:endParaRPr>
        </a:p>
      </dgm:t>
    </dgm:pt>
    <dgm:pt modelId="{EF0DBA53-17AA-2D47-A300-014EB6B01129}" type="parTrans" cxnId="{24F6F8F6-2CC9-2D42-B9DC-E9E35CF457CD}">
      <dgm:prSet/>
      <dgm:spPr/>
      <dgm:t>
        <a:bodyPr/>
        <a:lstStyle/>
        <a:p>
          <a:endParaRPr lang="de-DE" sz="1800" b="0">
            <a:solidFill>
              <a:srgbClr val="000000"/>
            </a:solidFill>
          </a:endParaRPr>
        </a:p>
      </dgm:t>
    </dgm:pt>
    <dgm:pt modelId="{18483890-056B-A943-8882-BBF8E496302E}" type="sibTrans" cxnId="{24F6F8F6-2CC9-2D42-B9DC-E9E35CF457CD}">
      <dgm:prSet/>
      <dgm:spPr/>
      <dgm:t>
        <a:bodyPr/>
        <a:lstStyle/>
        <a:p>
          <a:endParaRPr lang="de-DE"/>
        </a:p>
      </dgm:t>
    </dgm:pt>
    <dgm:pt modelId="{C8AA3643-8863-BD48-A3CC-8FC804C5925D}">
      <dgm:prSet phldrT="[Text]" custT="1"/>
      <dgm:spPr>
        <a:solidFill>
          <a:srgbClr val="66FF33"/>
        </a:solidFill>
      </dgm:spPr>
      <dgm:t>
        <a:bodyPr/>
        <a:lstStyle/>
        <a:p>
          <a:r>
            <a:rPr lang="de-DE" sz="1800" b="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Selbst-wahrnehmung</a:t>
          </a:r>
          <a:r>
            <a:rPr lang="de-DE" sz="1800" b="0" dirty="0">
              <a:solidFill>
                <a:schemeClr val="tx1"/>
              </a:solidFill>
              <a:latin typeface="+mn-lt"/>
              <a:ea typeface="+mn-ea"/>
              <a:cs typeface="+mn-cs"/>
            </a:rPr>
            <a:t> und -kontrolle</a:t>
          </a:r>
          <a:endParaRPr lang="de-DE" sz="1800" b="0" dirty="0">
            <a:solidFill>
              <a:srgbClr val="000000"/>
            </a:solidFill>
          </a:endParaRPr>
        </a:p>
      </dgm:t>
    </dgm:pt>
    <dgm:pt modelId="{E1680D2A-A4AB-FF48-A3E8-010181DC243E}" type="parTrans" cxnId="{B1F78900-4326-8246-AFEC-7C0C613A5758}">
      <dgm:prSet/>
      <dgm:spPr/>
      <dgm:t>
        <a:bodyPr/>
        <a:lstStyle/>
        <a:p>
          <a:endParaRPr lang="de-DE" sz="1800" b="0">
            <a:solidFill>
              <a:srgbClr val="000000"/>
            </a:solidFill>
          </a:endParaRPr>
        </a:p>
      </dgm:t>
    </dgm:pt>
    <dgm:pt modelId="{5084A5FC-B5F9-5D4F-8D5B-C482727BB323}" type="sibTrans" cxnId="{B1F78900-4326-8246-AFEC-7C0C613A5758}">
      <dgm:prSet/>
      <dgm:spPr/>
      <dgm:t>
        <a:bodyPr/>
        <a:lstStyle/>
        <a:p>
          <a:endParaRPr lang="de-DE"/>
        </a:p>
      </dgm:t>
    </dgm:pt>
    <dgm:pt modelId="{9D15F0EC-DF22-B249-B43C-252932628EFD}">
      <dgm:prSet phldrT="[Text]" custT="1"/>
      <dgm:spPr>
        <a:solidFill>
          <a:srgbClr val="66FF33"/>
        </a:solidFill>
      </dgm:spPr>
      <dgm:t>
        <a:bodyPr/>
        <a:lstStyle/>
        <a:p>
          <a:r>
            <a:rPr lang="de-DE" sz="1800" b="0" dirty="0">
              <a:solidFill>
                <a:schemeClr val="tx1"/>
              </a:solidFill>
              <a:latin typeface="+mn-lt"/>
              <a:ea typeface="+mn-ea"/>
              <a:cs typeface="+mn-cs"/>
            </a:rPr>
            <a:t>Empathie /</a:t>
          </a:r>
        </a:p>
        <a:p>
          <a:r>
            <a:rPr lang="de-DE" sz="1800" b="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Perspektivüber-nahme</a:t>
          </a:r>
          <a:endParaRPr lang="de-DE" sz="1800" b="0" dirty="0">
            <a:solidFill>
              <a:srgbClr val="000000"/>
            </a:solidFill>
          </a:endParaRPr>
        </a:p>
      </dgm:t>
    </dgm:pt>
    <dgm:pt modelId="{E5D58E11-E7E4-8F41-B1D6-6A1AD59B275A}" type="parTrans" cxnId="{4E4A6C65-658D-9049-B7ED-448EB195FE46}">
      <dgm:prSet/>
      <dgm:spPr/>
      <dgm:t>
        <a:bodyPr/>
        <a:lstStyle/>
        <a:p>
          <a:endParaRPr lang="de-DE" sz="1800" b="0">
            <a:solidFill>
              <a:srgbClr val="000000"/>
            </a:solidFill>
          </a:endParaRPr>
        </a:p>
      </dgm:t>
    </dgm:pt>
    <dgm:pt modelId="{8AFAD916-7C0F-3C40-8C32-2C05CEC575FF}" type="sibTrans" cxnId="{4E4A6C65-658D-9049-B7ED-448EB195FE46}">
      <dgm:prSet/>
      <dgm:spPr/>
      <dgm:t>
        <a:bodyPr/>
        <a:lstStyle/>
        <a:p>
          <a:endParaRPr lang="de-DE"/>
        </a:p>
      </dgm:t>
    </dgm:pt>
    <dgm:pt modelId="{5183B482-61B2-C844-A0A4-08D5A24B9323}">
      <dgm:prSet custT="1"/>
      <dgm:spPr>
        <a:solidFill>
          <a:srgbClr val="66FF33"/>
        </a:solidFill>
      </dgm:spPr>
      <dgm:t>
        <a:bodyPr/>
        <a:lstStyle/>
        <a:p>
          <a:r>
            <a:rPr lang="de-DE" sz="1800" b="0" dirty="0">
              <a:solidFill>
                <a:schemeClr val="tx1"/>
              </a:solidFill>
              <a:latin typeface="+mn-lt"/>
              <a:ea typeface="+mn-ea"/>
              <a:cs typeface="+mn-cs"/>
            </a:rPr>
            <a:t>Alternative  </a:t>
          </a:r>
          <a:r>
            <a:rPr lang="de-DE" sz="1800" b="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Konfliktlösungs-strategien</a:t>
          </a:r>
          <a:endParaRPr lang="de-DE" sz="1800" b="0" dirty="0"/>
        </a:p>
      </dgm:t>
    </dgm:pt>
    <dgm:pt modelId="{E81A91F7-790B-9843-928C-62B1BD789D6F}" type="parTrans" cxnId="{44A4EA54-FA5C-EC46-8602-AC24E93D8A4A}">
      <dgm:prSet/>
      <dgm:spPr/>
      <dgm:t>
        <a:bodyPr/>
        <a:lstStyle/>
        <a:p>
          <a:endParaRPr lang="de-DE" sz="1800" b="0"/>
        </a:p>
      </dgm:t>
    </dgm:pt>
    <dgm:pt modelId="{0353F0E2-A03F-1B4C-ABFF-419C4C53E56C}" type="sibTrans" cxnId="{44A4EA54-FA5C-EC46-8602-AC24E93D8A4A}">
      <dgm:prSet/>
      <dgm:spPr/>
      <dgm:t>
        <a:bodyPr/>
        <a:lstStyle/>
        <a:p>
          <a:endParaRPr lang="de-DE"/>
        </a:p>
      </dgm:t>
    </dgm:pt>
    <dgm:pt modelId="{243B64C5-0E4F-4143-AFFA-D8CEA9873EF9}">
      <dgm:prSet custT="1"/>
      <dgm:spPr>
        <a:solidFill>
          <a:srgbClr val="66FF33"/>
        </a:solidFill>
      </dgm:spPr>
      <dgm:t>
        <a:bodyPr/>
        <a:lstStyle/>
        <a:p>
          <a:r>
            <a:rPr lang="de-DE" sz="1800" b="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Beziehungs-fähigkeit</a:t>
          </a:r>
          <a:endParaRPr lang="de-DE" sz="1800" b="0" dirty="0"/>
        </a:p>
      </dgm:t>
    </dgm:pt>
    <dgm:pt modelId="{5732EFA9-7AE4-A74E-97FD-1BC9EC9247E2}" type="parTrans" cxnId="{78B077D9-B5C3-D04D-8260-D872BBD34862}">
      <dgm:prSet/>
      <dgm:spPr/>
      <dgm:t>
        <a:bodyPr/>
        <a:lstStyle/>
        <a:p>
          <a:endParaRPr lang="de-DE" sz="1800" b="0"/>
        </a:p>
      </dgm:t>
    </dgm:pt>
    <dgm:pt modelId="{09D53941-BC18-254D-A194-2B1FBDAE99DE}" type="sibTrans" cxnId="{78B077D9-B5C3-D04D-8260-D872BBD34862}">
      <dgm:prSet/>
      <dgm:spPr/>
      <dgm:t>
        <a:bodyPr/>
        <a:lstStyle/>
        <a:p>
          <a:endParaRPr lang="de-DE"/>
        </a:p>
      </dgm:t>
    </dgm:pt>
    <dgm:pt modelId="{F6F1DB59-888A-C64F-99EC-BDE84D2BD52C}" type="pres">
      <dgm:prSet presAssocID="{1A868CFB-5AC9-4B4E-8358-683CE88560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33C38231-85F9-434B-B05A-1FF7425722A6}" type="pres">
      <dgm:prSet presAssocID="{9F95B559-FC7F-DF45-8817-CF9722EDA752}" presName="hierRoot1" presStyleCnt="0">
        <dgm:presLayoutVars>
          <dgm:hierBranch val="init"/>
        </dgm:presLayoutVars>
      </dgm:prSet>
      <dgm:spPr/>
    </dgm:pt>
    <dgm:pt modelId="{C963A852-9F67-9A4B-8F72-4BF1BF20CEC9}" type="pres">
      <dgm:prSet presAssocID="{9F95B559-FC7F-DF45-8817-CF9722EDA752}" presName="rootComposite1" presStyleCnt="0"/>
      <dgm:spPr/>
    </dgm:pt>
    <dgm:pt modelId="{B382966C-0402-364B-9E9A-9E791B76ECAB}" type="pres">
      <dgm:prSet presAssocID="{9F95B559-FC7F-DF45-8817-CF9722EDA752}" presName="rootText1" presStyleLbl="node0" presStyleIdx="0" presStyleCnt="1" custScaleX="454300" custLinFactNeighborX="-2817" custLinFactNeighborY="-322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51DD0F-70BD-6944-B4DB-0EDAA31103BD}" type="pres">
      <dgm:prSet presAssocID="{9F95B559-FC7F-DF45-8817-CF9722EDA752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4293172-CB4B-9E4F-A6EA-283111B6BCEB}" type="pres">
      <dgm:prSet presAssocID="{9F95B559-FC7F-DF45-8817-CF9722EDA752}" presName="hierChild2" presStyleCnt="0"/>
      <dgm:spPr/>
    </dgm:pt>
    <dgm:pt modelId="{3BEE101D-FB93-0C42-9FE2-D4E701D32B7C}" type="pres">
      <dgm:prSet presAssocID="{EF0DBA53-17AA-2D47-A300-014EB6B01129}" presName="Name37" presStyleLbl="parChTrans1D2" presStyleIdx="0" presStyleCnt="5"/>
      <dgm:spPr/>
      <dgm:t>
        <a:bodyPr/>
        <a:lstStyle/>
        <a:p>
          <a:endParaRPr lang="de-DE"/>
        </a:p>
      </dgm:t>
    </dgm:pt>
    <dgm:pt modelId="{A2618A51-65C1-ED48-BBAE-079A5266B906}" type="pres">
      <dgm:prSet presAssocID="{241528E7-AA30-154C-BB2D-6A75E06DDB2F}" presName="hierRoot2" presStyleCnt="0">
        <dgm:presLayoutVars>
          <dgm:hierBranch val="init"/>
        </dgm:presLayoutVars>
      </dgm:prSet>
      <dgm:spPr/>
    </dgm:pt>
    <dgm:pt modelId="{BF8EC7BC-DD43-414D-94E5-62393FC6E24D}" type="pres">
      <dgm:prSet presAssocID="{241528E7-AA30-154C-BB2D-6A75E06DDB2F}" presName="rootComposite" presStyleCnt="0"/>
      <dgm:spPr/>
    </dgm:pt>
    <dgm:pt modelId="{6218604F-517E-5E4C-9464-70A04C4EA505}" type="pres">
      <dgm:prSet presAssocID="{241528E7-AA30-154C-BB2D-6A75E06DDB2F}" presName="rootText" presStyleLbl="node2" presStyleIdx="0" presStyleCnt="5" custScaleX="125427" custScaleY="219179" custLinFactNeighborX="-279" custLinFactNeighborY="-544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4BF2A59-F183-8E4B-87A9-D1E0D52AFDBE}" type="pres">
      <dgm:prSet presAssocID="{241528E7-AA30-154C-BB2D-6A75E06DDB2F}" presName="rootConnector" presStyleLbl="node2" presStyleIdx="0" presStyleCnt="5"/>
      <dgm:spPr/>
      <dgm:t>
        <a:bodyPr/>
        <a:lstStyle/>
        <a:p>
          <a:endParaRPr lang="de-DE"/>
        </a:p>
      </dgm:t>
    </dgm:pt>
    <dgm:pt modelId="{6E1276C6-8B0E-144B-9AE5-B358483477F8}" type="pres">
      <dgm:prSet presAssocID="{241528E7-AA30-154C-BB2D-6A75E06DDB2F}" presName="hierChild4" presStyleCnt="0"/>
      <dgm:spPr/>
    </dgm:pt>
    <dgm:pt modelId="{C112B994-033D-C340-BF41-DE7C0FFF6BCF}" type="pres">
      <dgm:prSet presAssocID="{241528E7-AA30-154C-BB2D-6A75E06DDB2F}" presName="hierChild5" presStyleCnt="0"/>
      <dgm:spPr/>
    </dgm:pt>
    <dgm:pt modelId="{B28F3139-F47E-DD4F-A728-37CE25967386}" type="pres">
      <dgm:prSet presAssocID="{E1680D2A-A4AB-FF48-A3E8-010181DC243E}" presName="Name37" presStyleLbl="parChTrans1D2" presStyleIdx="1" presStyleCnt="5"/>
      <dgm:spPr/>
      <dgm:t>
        <a:bodyPr/>
        <a:lstStyle/>
        <a:p>
          <a:endParaRPr lang="de-DE"/>
        </a:p>
      </dgm:t>
    </dgm:pt>
    <dgm:pt modelId="{4F335A91-751B-D94F-A53E-E46F8C3C580F}" type="pres">
      <dgm:prSet presAssocID="{C8AA3643-8863-BD48-A3CC-8FC804C5925D}" presName="hierRoot2" presStyleCnt="0">
        <dgm:presLayoutVars>
          <dgm:hierBranch val="init"/>
        </dgm:presLayoutVars>
      </dgm:prSet>
      <dgm:spPr/>
    </dgm:pt>
    <dgm:pt modelId="{FD10F6FB-F174-E645-BE97-75B99FF7EC31}" type="pres">
      <dgm:prSet presAssocID="{C8AA3643-8863-BD48-A3CC-8FC804C5925D}" presName="rootComposite" presStyleCnt="0"/>
      <dgm:spPr/>
    </dgm:pt>
    <dgm:pt modelId="{FE852827-08E4-344B-B5CD-BA3C8D50C314}" type="pres">
      <dgm:prSet presAssocID="{C8AA3643-8863-BD48-A3CC-8FC804C5925D}" presName="rootText" presStyleLbl="node2" presStyleIdx="1" presStyleCnt="5" custScaleX="111252" custScaleY="21917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9BD8C62-8935-3445-B5CB-AEAC9450EEE8}" type="pres">
      <dgm:prSet presAssocID="{C8AA3643-8863-BD48-A3CC-8FC804C5925D}" presName="rootConnector" presStyleLbl="node2" presStyleIdx="1" presStyleCnt="5"/>
      <dgm:spPr/>
      <dgm:t>
        <a:bodyPr/>
        <a:lstStyle/>
        <a:p>
          <a:endParaRPr lang="de-DE"/>
        </a:p>
      </dgm:t>
    </dgm:pt>
    <dgm:pt modelId="{530B8C0D-2AA1-EE41-9725-CF74E0DB5EE0}" type="pres">
      <dgm:prSet presAssocID="{C8AA3643-8863-BD48-A3CC-8FC804C5925D}" presName="hierChild4" presStyleCnt="0"/>
      <dgm:spPr/>
    </dgm:pt>
    <dgm:pt modelId="{E2E79DFC-6417-9744-9004-616C076A0E9C}" type="pres">
      <dgm:prSet presAssocID="{C8AA3643-8863-BD48-A3CC-8FC804C5925D}" presName="hierChild5" presStyleCnt="0"/>
      <dgm:spPr/>
    </dgm:pt>
    <dgm:pt modelId="{5E4C8DAE-0180-6442-ADAB-CA6C19F87600}" type="pres">
      <dgm:prSet presAssocID="{E5D58E11-E7E4-8F41-B1D6-6A1AD59B275A}" presName="Name37" presStyleLbl="parChTrans1D2" presStyleIdx="2" presStyleCnt="5"/>
      <dgm:spPr/>
      <dgm:t>
        <a:bodyPr/>
        <a:lstStyle/>
        <a:p>
          <a:endParaRPr lang="de-DE"/>
        </a:p>
      </dgm:t>
    </dgm:pt>
    <dgm:pt modelId="{DED5992A-7C86-2D4B-B617-07871EAFBD03}" type="pres">
      <dgm:prSet presAssocID="{9D15F0EC-DF22-B249-B43C-252932628EFD}" presName="hierRoot2" presStyleCnt="0">
        <dgm:presLayoutVars>
          <dgm:hierBranch val="init"/>
        </dgm:presLayoutVars>
      </dgm:prSet>
      <dgm:spPr/>
    </dgm:pt>
    <dgm:pt modelId="{3EEA72B4-9E0E-E94E-8B40-EAD6BE98F228}" type="pres">
      <dgm:prSet presAssocID="{9D15F0EC-DF22-B249-B43C-252932628EFD}" presName="rootComposite" presStyleCnt="0"/>
      <dgm:spPr/>
    </dgm:pt>
    <dgm:pt modelId="{C98340CA-B10F-C54E-BD15-D7C2DE9F7F4C}" type="pres">
      <dgm:prSet presAssocID="{9D15F0EC-DF22-B249-B43C-252932628EFD}" presName="rootText" presStyleLbl="node2" presStyleIdx="2" presStyleCnt="5" custScaleX="125614" custScaleY="21917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872D896-08E8-B540-94AD-D97DD68CECCC}" type="pres">
      <dgm:prSet presAssocID="{9D15F0EC-DF22-B249-B43C-252932628EFD}" presName="rootConnector" presStyleLbl="node2" presStyleIdx="2" presStyleCnt="5"/>
      <dgm:spPr/>
      <dgm:t>
        <a:bodyPr/>
        <a:lstStyle/>
        <a:p>
          <a:endParaRPr lang="de-DE"/>
        </a:p>
      </dgm:t>
    </dgm:pt>
    <dgm:pt modelId="{FA38CDCB-C225-0049-8793-18E166447335}" type="pres">
      <dgm:prSet presAssocID="{9D15F0EC-DF22-B249-B43C-252932628EFD}" presName="hierChild4" presStyleCnt="0"/>
      <dgm:spPr/>
    </dgm:pt>
    <dgm:pt modelId="{12539E66-0274-104F-9809-6FDBCC0A7612}" type="pres">
      <dgm:prSet presAssocID="{9D15F0EC-DF22-B249-B43C-252932628EFD}" presName="hierChild5" presStyleCnt="0"/>
      <dgm:spPr/>
    </dgm:pt>
    <dgm:pt modelId="{3F8A1C48-4E64-9B4E-B60C-DECC83E9F1E2}" type="pres">
      <dgm:prSet presAssocID="{E81A91F7-790B-9843-928C-62B1BD789D6F}" presName="Name37" presStyleLbl="parChTrans1D2" presStyleIdx="3" presStyleCnt="5"/>
      <dgm:spPr/>
      <dgm:t>
        <a:bodyPr/>
        <a:lstStyle/>
        <a:p>
          <a:endParaRPr lang="de-DE"/>
        </a:p>
      </dgm:t>
    </dgm:pt>
    <dgm:pt modelId="{CD40FE89-B441-F244-906B-2092806EA540}" type="pres">
      <dgm:prSet presAssocID="{5183B482-61B2-C844-A0A4-08D5A24B9323}" presName="hierRoot2" presStyleCnt="0">
        <dgm:presLayoutVars>
          <dgm:hierBranch val="init"/>
        </dgm:presLayoutVars>
      </dgm:prSet>
      <dgm:spPr/>
    </dgm:pt>
    <dgm:pt modelId="{EE95CC05-4200-EE4F-91CB-58B8F92ED706}" type="pres">
      <dgm:prSet presAssocID="{5183B482-61B2-C844-A0A4-08D5A24B9323}" presName="rootComposite" presStyleCnt="0"/>
      <dgm:spPr/>
    </dgm:pt>
    <dgm:pt modelId="{46705D96-C3D1-F345-8F02-B8B4B94CB4F3}" type="pres">
      <dgm:prSet presAssocID="{5183B482-61B2-C844-A0A4-08D5A24B9323}" presName="rootText" presStyleLbl="node2" presStyleIdx="3" presStyleCnt="5" custScaleX="132278" custScaleY="21917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7DE42B0-40BE-5A46-B1B2-39A543EBEB39}" type="pres">
      <dgm:prSet presAssocID="{5183B482-61B2-C844-A0A4-08D5A24B9323}" presName="rootConnector" presStyleLbl="node2" presStyleIdx="3" presStyleCnt="5"/>
      <dgm:spPr/>
      <dgm:t>
        <a:bodyPr/>
        <a:lstStyle/>
        <a:p>
          <a:endParaRPr lang="de-DE"/>
        </a:p>
      </dgm:t>
    </dgm:pt>
    <dgm:pt modelId="{EF0CE845-4396-AE4E-84DD-336D623DFA36}" type="pres">
      <dgm:prSet presAssocID="{5183B482-61B2-C844-A0A4-08D5A24B9323}" presName="hierChild4" presStyleCnt="0"/>
      <dgm:spPr/>
    </dgm:pt>
    <dgm:pt modelId="{C53BE97B-924D-D441-AB63-6B12C8E3C4C4}" type="pres">
      <dgm:prSet presAssocID="{5183B482-61B2-C844-A0A4-08D5A24B9323}" presName="hierChild5" presStyleCnt="0"/>
      <dgm:spPr/>
    </dgm:pt>
    <dgm:pt modelId="{50095D9E-0767-424B-8769-9DAF6E2EEAFE}" type="pres">
      <dgm:prSet presAssocID="{5732EFA9-7AE4-A74E-97FD-1BC9EC9247E2}" presName="Name37" presStyleLbl="parChTrans1D2" presStyleIdx="4" presStyleCnt="5"/>
      <dgm:spPr/>
      <dgm:t>
        <a:bodyPr/>
        <a:lstStyle/>
        <a:p>
          <a:endParaRPr lang="de-DE"/>
        </a:p>
      </dgm:t>
    </dgm:pt>
    <dgm:pt modelId="{C63366C1-A7D1-FE41-8D1C-FB2EC54529A7}" type="pres">
      <dgm:prSet presAssocID="{243B64C5-0E4F-4143-AFFA-D8CEA9873EF9}" presName="hierRoot2" presStyleCnt="0">
        <dgm:presLayoutVars>
          <dgm:hierBranch val="init"/>
        </dgm:presLayoutVars>
      </dgm:prSet>
      <dgm:spPr/>
    </dgm:pt>
    <dgm:pt modelId="{D50C1DAC-613A-AB46-B851-DCC96F1B631F}" type="pres">
      <dgm:prSet presAssocID="{243B64C5-0E4F-4143-AFFA-D8CEA9873EF9}" presName="rootComposite" presStyleCnt="0"/>
      <dgm:spPr/>
    </dgm:pt>
    <dgm:pt modelId="{5D388455-3FC8-8149-A329-A712C9140688}" type="pres">
      <dgm:prSet presAssocID="{243B64C5-0E4F-4143-AFFA-D8CEA9873EF9}" presName="rootText" presStyleLbl="node2" presStyleIdx="4" presStyleCnt="5" custScaleY="21000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30F078C-98AF-3A48-A4C3-C75C540BF403}" type="pres">
      <dgm:prSet presAssocID="{243B64C5-0E4F-4143-AFFA-D8CEA9873EF9}" presName="rootConnector" presStyleLbl="node2" presStyleIdx="4" presStyleCnt="5"/>
      <dgm:spPr/>
      <dgm:t>
        <a:bodyPr/>
        <a:lstStyle/>
        <a:p>
          <a:endParaRPr lang="de-DE"/>
        </a:p>
      </dgm:t>
    </dgm:pt>
    <dgm:pt modelId="{A999608B-9222-8945-AB83-D112AD90CEE4}" type="pres">
      <dgm:prSet presAssocID="{243B64C5-0E4F-4143-AFFA-D8CEA9873EF9}" presName="hierChild4" presStyleCnt="0"/>
      <dgm:spPr/>
    </dgm:pt>
    <dgm:pt modelId="{FD05695C-DBC4-A540-BFEF-0D5261B72053}" type="pres">
      <dgm:prSet presAssocID="{243B64C5-0E4F-4143-AFFA-D8CEA9873EF9}" presName="hierChild5" presStyleCnt="0"/>
      <dgm:spPr/>
    </dgm:pt>
    <dgm:pt modelId="{20D18262-A431-5443-AEBF-20E290E73C79}" type="pres">
      <dgm:prSet presAssocID="{9F95B559-FC7F-DF45-8817-CF9722EDA752}" presName="hierChild3" presStyleCnt="0"/>
      <dgm:spPr/>
    </dgm:pt>
  </dgm:ptLst>
  <dgm:cxnLst>
    <dgm:cxn modelId="{24F6F8F6-2CC9-2D42-B9DC-E9E35CF457CD}" srcId="{9F95B559-FC7F-DF45-8817-CF9722EDA752}" destId="{241528E7-AA30-154C-BB2D-6A75E06DDB2F}" srcOrd="0" destOrd="0" parTransId="{EF0DBA53-17AA-2D47-A300-014EB6B01129}" sibTransId="{18483890-056B-A943-8882-BBF8E496302E}"/>
    <dgm:cxn modelId="{DF436580-97D9-46C0-8820-E15AAAC9283C}" type="presOf" srcId="{E5D58E11-E7E4-8F41-B1D6-6A1AD59B275A}" destId="{5E4C8DAE-0180-6442-ADAB-CA6C19F87600}" srcOrd="0" destOrd="0" presId="urn:microsoft.com/office/officeart/2005/8/layout/orgChart1"/>
    <dgm:cxn modelId="{A33F074E-B97A-4F81-9237-EA8FE57F269D}" type="presOf" srcId="{9F95B559-FC7F-DF45-8817-CF9722EDA752}" destId="{B382966C-0402-364B-9E9A-9E791B76ECAB}" srcOrd="0" destOrd="0" presId="urn:microsoft.com/office/officeart/2005/8/layout/orgChart1"/>
    <dgm:cxn modelId="{A09B4425-3EE3-4A6D-A302-E94A7D89D2F8}" type="presOf" srcId="{EF0DBA53-17AA-2D47-A300-014EB6B01129}" destId="{3BEE101D-FB93-0C42-9FE2-D4E701D32B7C}" srcOrd="0" destOrd="0" presId="urn:microsoft.com/office/officeart/2005/8/layout/orgChart1"/>
    <dgm:cxn modelId="{48736B4C-E0C5-42A3-A763-4C7D610A859D}" type="presOf" srcId="{5183B482-61B2-C844-A0A4-08D5A24B9323}" destId="{46705D96-C3D1-F345-8F02-B8B4B94CB4F3}" srcOrd="0" destOrd="0" presId="urn:microsoft.com/office/officeart/2005/8/layout/orgChart1"/>
    <dgm:cxn modelId="{72E89C93-4F20-40A5-BEFB-651059157171}" type="presOf" srcId="{241528E7-AA30-154C-BB2D-6A75E06DDB2F}" destId="{6218604F-517E-5E4C-9464-70A04C4EA505}" srcOrd="0" destOrd="0" presId="urn:microsoft.com/office/officeart/2005/8/layout/orgChart1"/>
    <dgm:cxn modelId="{5D565772-4246-4682-ACB2-D78CB567B012}" type="presOf" srcId="{243B64C5-0E4F-4143-AFFA-D8CEA9873EF9}" destId="{5D388455-3FC8-8149-A329-A712C9140688}" srcOrd="0" destOrd="0" presId="urn:microsoft.com/office/officeart/2005/8/layout/orgChart1"/>
    <dgm:cxn modelId="{44A4EA54-FA5C-EC46-8602-AC24E93D8A4A}" srcId="{9F95B559-FC7F-DF45-8817-CF9722EDA752}" destId="{5183B482-61B2-C844-A0A4-08D5A24B9323}" srcOrd="3" destOrd="0" parTransId="{E81A91F7-790B-9843-928C-62B1BD789D6F}" sibTransId="{0353F0E2-A03F-1B4C-ABFF-419C4C53E56C}"/>
    <dgm:cxn modelId="{E9A7F8D5-970A-43CD-9799-3AA4576A7BA7}" type="presOf" srcId="{5183B482-61B2-C844-A0A4-08D5A24B9323}" destId="{77DE42B0-40BE-5A46-B1B2-39A543EBEB39}" srcOrd="1" destOrd="0" presId="urn:microsoft.com/office/officeart/2005/8/layout/orgChart1"/>
    <dgm:cxn modelId="{B421FA13-2E6A-4867-911A-885FF4D14AD2}" type="presOf" srcId="{9F95B559-FC7F-DF45-8817-CF9722EDA752}" destId="{7751DD0F-70BD-6944-B4DB-0EDAA31103BD}" srcOrd="1" destOrd="0" presId="urn:microsoft.com/office/officeart/2005/8/layout/orgChart1"/>
    <dgm:cxn modelId="{4E4A6C65-658D-9049-B7ED-448EB195FE46}" srcId="{9F95B559-FC7F-DF45-8817-CF9722EDA752}" destId="{9D15F0EC-DF22-B249-B43C-252932628EFD}" srcOrd="2" destOrd="0" parTransId="{E5D58E11-E7E4-8F41-B1D6-6A1AD59B275A}" sibTransId="{8AFAD916-7C0F-3C40-8C32-2C05CEC575FF}"/>
    <dgm:cxn modelId="{9566A47E-FC2D-47D9-B961-1194D1C344FC}" type="presOf" srcId="{5732EFA9-7AE4-A74E-97FD-1BC9EC9247E2}" destId="{50095D9E-0767-424B-8769-9DAF6E2EEAFE}" srcOrd="0" destOrd="0" presId="urn:microsoft.com/office/officeart/2005/8/layout/orgChart1"/>
    <dgm:cxn modelId="{264C00CA-5617-424A-802A-0971BD64F399}" type="presOf" srcId="{9D15F0EC-DF22-B249-B43C-252932628EFD}" destId="{0872D896-08E8-B540-94AD-D97DD68CECCC}" srcOrd="1" destOrd="0" presId="urn:microsoft.com/office/officeart/2005/8/layout/orgChart1"/>
    <dgm:cxn modelId="{DBC5B6F2-3EDF-41CB-A934-C67A15A8A868}" type="presOf" srcId="{E81A91F7-790B-9843-928C-62B1BD789D6F}" destId="{3F8A1C48-4E64-9B4E-B60C-DECC83E9F1E2}" srcOrd="0" destOrd="0" presId="urn:microsoft.com/office/officeart/2005/8/layout/orgChart1"/>
    <dgm:cxn modelId="{13CB06B7-A4B9-5745-87C1-38193590873D}" srcId="{1A868CFB-5AC9-4B4E-8358-683CE88560BE}" destId="{9F95B559-FC7F-DF45-8817-CF9722EDA752}" srcOrd="0" destOrd="0" parTransId="{0AB6C3DA-DEFA-B44C-B26C-9B6755014468}" sibTransId="{721ECC4F-D2C5-C94A-9D6D-F76DB86348B7}"/>
    <dgm:cxn modelId="{259FF9F8-7076-470D-890F-2D85E12A5306}" type="presOf" srcId="{243B64C5-0E4F-4143-AFFA-D8CEA9873EF9}" destId="{C30F078C-98AF-3A48-A4C3-C75C540BF403}" srcOrd="1" destOrd="0" presId="urn:microsoft.com/office/officeart/2005/8/layout/orgChart1"/>
    <dgm:cxn modelId="{B1F78900-4326-8246-AFEC-7C0C613A5758}" srcId="{9F95B559-FC7F-DF45-8817-CF9722EDA752}" destId="{C8AA3643-8863-BD48-A3CC-8FC804C5925D}" srcOrd="1" destOrd="0" parTransId="{E1680D2A-A4AB-FF48-A3E8-010181DC243E}" sibTransId="{5084A5FC-B5F9-5D4F-8D5B-C482727BB323}"/>
    <dgm:cxn modelId="{78B077D9-B5C3-D04D-8260-D872BBD34862}" srcId="{9F95B559-FC7F-DF45-8817-CF9722EDA752}" destId="{243B64C5-0E4F-4143-AFFA-D8CEA9873EF9}" srcOrd="4" destOrd="0" parTransId="{5732EFA9-7AE4-A74E-97FD-1BC9EC9247E2}" sibTransId="{09D53941-BC18-254D-A194-2B1FBDAE99DE}"/>
    <dgm:cxn modelId="{C532ECB4-DEA6-4669-BBE8-F555960A2D68}" type="presOf" srcId="{C8AA3643-8863-BD48-A3CC-8FC804C5925D}" destId="{29BD8C62-8935-3445-B5CB-AEAC9450EEE8}" srcOrd="1" destOrd="0" presId="urn:microsoft.com/office/officeart/2005/8/layout/orgChart1"/>
    <dgm:cxn modelId="{132981FA-F6FE-4EA9-B09F-587C2AB16681}" type="presOf" srcId="{E1680D2A-A4AB-FF48-A3E8-010181DC243E}" destId="{B28F3139-F47E-DD4F-A728-37CE25967386}" srcOrd="0" destOrd="0" presId="urn:microsoft.com/office/officeart/2005/8/layout/orgChart1"/>
    <dgm:cxn modelId="{5ADD3FAA-7E5C-425A-9FE4-2D6B42DC856B}" type="presOf" srcId="{241528E7-AA30-154C-BB2D-6A75E06DDB2F}" destId="{44BF2A59-F183-8E4B-87A9-D1E0D52AFDBE}" srcOrd="1" destOrd="0" presId="urn:microsoft.com/office/officeart/2005/8/layout/orgChart1"/>
    <dgm:cxn modelId="{63B00754-8774-46E1-BD46-F95A8EF6CD0A}" type="presOf" srcId="{1A868CFB-5AC9-4B4E-8358-683CE88560BE}" destId="{F6F1DB59-888A-C64F-99EC-BDE84D2BD52C}" srcOrd="0" destOrd="0" presId="urn:microsoft.com/office/officeart/2005/8/layout/orgChart1"/>
    <dgm:cxn modelId="{880072ED-DB92-47F8-88F2-3CE40F62915C}" type="presOf" srcId="{C8AA3643-8863-BD48-A3CC-8FC804C5925D}" destId="{FE852827-08E4-344B-B5CD-BA3C8D50C314}" srcOrd="0" destOrd="0" presId="urn:microsoft.com/office/officeart/2005/8/layout/orgChart1"/>
    <dgm:cxn modelId="{BDF0376D-FCE6-409E-95D4-A5F46A841756}" type="presOf" srcId="{9D15F0EC-DF22-B249-B43C-252932628EFD}" destId="{C98340CA-B10F-C54E-BD15-D7C2DE9F7F4C}" srcOrd="0" destOrd="0" presId="urn:microsoft.com/office/officeart/2005/8/layout/orgChart1"/>
    <dgm:cxn modelId="{68CDD701-B5A7-4851-90D9-87B04C0D4752}" type="presParOf" srcId="{F6F1DB59-888A-C64F-99EC-BDE84D2BD52C}" destId="{33C38231-85F9-434B-B05A-1FF7425722A6}" srcOrd="0" destOrd="0" presId="urn:microsoft.com/office/officeart/2005/8/layout/orgChart1"/>
    <dgm:cxn modelId="{34816D65-371B-488B-A1FE-D9A0E5C0E220}" type="presParOf" srcId="{33C38231-85F9-434B-B05A-1FF7425722A6}" destId="{C963A852-9F67-9A4B-8F72-4BF1BF20CEC9}" srcOrd="0" destOrd="0" presId="urn:microsoft.com/office/officeart/2005/8/layout/orgChart1"/>
    <dgm:cxn modelId="{B9587442-6C5D-442A-AD39-04C384C3ECE9}" type="presParOf" srcId="{C963A852-9F67-9A4B-8F72-4BF1BF20CEC9}" destId="{B382966C-0402-364B-9E9A-9E791B76ECAB}" srcOrd="0" destOrd="0" presId="urn:microsoft.com/office/officeart/2005/8/layout/orgChart1"/>
    <dgm:cxn modelId="{47748DA3-8B22-42F7-A9A4-093874626DD7}" type="presParOf" srcId="{C963A852-9F67-9A4B-8F72-4BF1BF20CEC9}" destId="{7751DD0F-70BD-6944-B4DB-0EDAA31103BD}" srcOrd="1" destOrd="0" presId="urn:microsoft.com/office/officeart/2005/8/layout/orgChart1"/>
    <dgm:cxn modelId="{1F640CF3-5B86-441F-B938-93304805F57A}" type="presParOf" srcId="{33C38231-85F9-434B-B05A-1FF7425722A6}" destId="{14293172-CB4B-9E4F-A6EA-283111B6BCEB}" srcOrd="1" destOrd="0" presId="urn:microsoft.com/office/officeart/2005/8/layout/orgChart1"/>
    <dgm:cxn modelId="{78E72E2A-4780-4A63-953B-AF94A1AC9E15}" type="presParOf" srcId="{14293172-CB4B-9E4F-A6EA-283111B6BCEB}" destId="{3BEE101D-FB93-0C42-9FE2-D4E701D32B7C}" srcOrd="0" destOrd="0" presId="urn:microsoft.com/office/officeart/2005/8/layout/orgChart1"/>
    <dgm:cxn modelId="{ACDAA25B-8045-450D-ADCE-A5C932B7D986}" type="presParOf" srcId="{14293172-CB4B-9E4F-A6EA-283111B6BCEB}" destId="{A2618A51-65C1-ED48-BBAE-079A5266B906}" srcOrd="1" destOrd="0" presId="urn:microsoft.com/office/officeart/2005/8/layout/orgChart1"/>
    <dgm:cxn modelId="{F081F1B5-F763-4610-935E-193CBA86857F}" type="presParOf" srcId="{A2618A51-65C1-ED48-BBAE-079A5266B906}" destId="{BF8EC7BC-DD43-414D-94E5-62393FC6E24D}" srcOrd="0" destOrd="0" presId="urn:microsoft.com/office/officeart/2005/8/layout/orgChart1"/>
    <dgm:cxn modelId="{57EAFFE9-53BC-476D-B063-6C9E3D5E5B31}" type="presParOf" srcId="{BF8EC7BC-DD43-414D-94E5-62393FC6E24D}" destId="{6218604F-517E-5E4C-9464-70A04C4EA505}" srcOrd="0" destOrd="0" presId="urn:microsoft.com/office/officeart/2005/8/layout/orgChart1"/>
    <dgm:cxn modelId="{214F2F4C-C35C-43C1-9290-324278E4B642}" type="presParOf" srcId="{BF8EC7BC-DD43-414D-94E5-62393FC6E24D}" destId="{44BF2A59-F183-8E4B-87A9-D1E0D52AFDBE}" srcOrd="1" destOrd="0" presId="urn:microsoft.com/office/officeart/2005/8/layout/orgChart1"/>
    <dgm:cxn modelId="{1AE72983-B247-420A-9799-B9C3B0AFA68C}" type="presParOf" srcId="{A2618A51-65C1-ED48-BBAE-079A5266B906}" destId="{6E1276C6-8B0E-144B-9AE5-B358483477F8}" srcOrd="1" destOrd="0" presId="urn:microsoft.com/office/officeart/2005/8/layout/orgChart1"/>
    <dgm:cxn modelId="{D66B439D-8730-4A76-AC40-EB99E6AA90CB}" type="presParOf" srcId="{A2618A51-65C1-ED48-BBAE-079A5266B906}" destId="{C112B994-033D-C340-BF41-DE7C0FFF6BCF}" srcOrd="2" destOrd="0" presId="urn:microsoft.com/office/officeart/2005/8/layout/orgChart1"/>
    <dgm:cxn modelId="{0FF3E32E-C2B0-4424-941C-1D28F22DE24B}" type="presParOf" srcId="{14293172-CB4B-9E4F-A6EA-283111B6BCEB}" destId="{B28F3139-F47E-DD4F-A728-37CE25967386}" srcOrd="2" destOrd="0" presId="urn:microsoft.com/office/officeart/2005/8/layout/orgChart1"/>
    <dgm:cxn modelId="{0334895A-922B-4910-B19F-8A3788FB1BA3}" type="presParOf" srcId="{14293172-CB4B-9E4F-A6EA-283111B6BCEB}" destId="{4F335A91-751B-D94F-A53E-E46F8C3C580F}" srcOrd="3" destOrd="0" presId="urn:microsoft.com/office/officeart/2005/8/layout/orgChart1"/>
    <dgm:cxn modelId="{2D990319-D78D-4A40-9788-515BE5611DAF}" type="presParOf" srcId="{4F335A91-751B-D94F-A53E-E46F8C3C580F}" destId="{FD10F6FB-F174-E645-BE97-75B99FF7EC31}" srcOrd="0" destOrd="0" presId="urn:microsoft.com/office/officeart/2005/8/layout/orgChart1"/>
    <dgm:cxn modelId="{25D005B6-A094-441D-A5B6-F448E63BD29C}" type="presParOf" srcId="{FD10F6FB-F174-E645-BE97-75B99FF7EC31}" destId="{FE852827-08E4-344B-B5CD-BA3C8D50C314}" srcOrd="0" destOrd="0" presId="urn:microsoft.com/office/officeart/2005/8/layout/orgChart1"/>
    <dgm:cxn modelId="{7EC35208-5BA6-44B1-A3CA-90CE85733FAB}" type="presParOf" srcId="{FD10F6FB-F174-E645-BE97-75B99FF7EC31}" destId="{29BD8C62-8935-3445-B5CB-AEAC9450EEE8}" srcOrd="1" destOrd="0" presId="urn:microsoft.com/office/officeart/2005/8/layout/orgChart1"/>
    <dgm:cxn modelId="{314E1D76-25F9-4C54-A8FA-07C5475A12FC}" type="presParOf" srcId="{4F335A91-751B-D94F-A53E-E46F8C3C580F}" destId="{530B8C0D-2AA1-EE41-9725-CF74E0DB5EE0}" srcOrd="1" destOrd="0" presId="urn:microsoft.com/office/officeart/2005/8/layout/orgChart1"/>
    <dgm:cxn modelId="{43CA90E7-DC23-4E70-89EB-F8139CD2EEC3}" type="presParOf" srcId="{4F335A91-751B-D94F-A53E-E46F8C3C580F}" destId="{E2E79DFC-6417-9744-9004-616C076A0E9C}" srcOrd="2" destOrd="0" presId="urn:microsoft.com/office/officeart/2005/8/layout/orgChart1"/>
    <dgm:cxn modelId="{283655E4-834A-46B1-B411-3D6C7355B1BC}" type="presParOf" srcId="{14293172-CB4B-9E4F-A6EA-283111B6BCEB}" destId="{5E4C8DAE-0180-6442-ADAB-CA6C19F87600}" srcOrd="4" destOrd="0" presId="urn:microsoft.com/office/officeart/2005/8/layout/orgChart1"/>
    <dgm:cxn modelId="{A13FC395-D122-43C3-B76E-143310FC9FE0}" type="presParOf" srcId="{14293172-CB4B-9E4F-A6EA-283111B6BCEB}" destId="{DED5992A-7C86-2D4B-B617-07871EAFBD03}" srcOrd="5" destOrd="0" presId="urn:microsoft.com/office/officeart/2005/8/layout/orgChart1"/>
    <dgm:cxn modelId="{5AA00055-8F7D-439F-8CB6-76E859E65402}" type="presParOf" srcId="{DED5992A-7C86-2D4B-B617-07871EAFBD03}" destId="{3EEA72B4-9E0E-E94E-8B40-EAD6BE98F228}" srcOrd="0" destOrd="0" presId="urn:microsoft.com/office/officeart/2005/8/layout/orgChart1"/>
    <dgm:cxn modelId="{6ADDA197-6BCC-4127-A40B-F6C8A2972CDF}" type="presParOf" srcId="{3EEA72B4-9E0E-E94E-8B40-EAD6BE98F228}" destId="{C98340CA-B10F-C54E-BD15-D7C2DE9F7F4C}" srcOrd="0" destOrd="0" presId="urn:microsoft.com/office/officeart/2005/8/layout/orgChart1"/>
    <dgm:cxn modelId="{A8EAA350-39B4-42F4-B493-1BB9D34107B4}" type="presParOf" srcId="{3EEA72B4-9E0E-E94E-8B40-EAD6BE98F228}" destId="{0872D896-08E8-B540-94AD-D97DD68CECCC}" srcOrd="1" destOrd="0" presId="urn:microsoft.com/office/officeart/2005/8/layout/orgChart1"/>
    <dgm:cxn modelId="{EA284A9E-51D8-4BFC-92B7-E9F8C29B2AB8}" type="presParOf" srcId="{DED5992A-7C86-2D4B-B617-07871EAFBD03}" destId="{FA38CDCB-C225-0049-8793-18E166447335}" srcOrd="1" destOrd="0" presId="urn:microsoft.com/office/officeart/2005/8/layout/orgChart1"/>
    <dgm:cxn modelId="{27C05D0D-87BA-46F8-BAEA-1C59F30DD31A}" type="presParOf" srcId="{DED5992A-7C86-2D4B-B617-07871EAFBD03}" destId="{12539E66-0274-104F-9809-6FDBCC0A7612}" srcOrd="2" destOrd="0" presId="urn:microsoft.com/office/officeart/2005/8/layout/orgChart1"/>
    <dgm:cxn modelId="{007A57D0-E6F5-4FF9-9242-14AFB023A751}" type="presParOf" srcId="{14293172-CB4B-9E4F-A6EA-283111B6BCEB}" destId="{3F8A1C48-4E64-9B4E-B60C-DECC83E9F1E2}" srcOrd="6" destOrd="0" presId="urn:microsoft.com/office/officeart/2005/8/layout/orgChart1"/>
    <dgm:cxn modelId="{0E551817-05D6-4560-B93F-D5E25A299B50}" type="presParOf" srcId="{14293172-CB4B-9E4F-A6EA-283111B6BCEB}" destId="{CD40FE89-B441-F244-906B-2092806EA540}" srcOrd="7" destOrd="0" presId="urn:microsoft.com/office/officeart/2005/8/layout/orgChart1"/>
    <dgm:cxn modelId="{FE0DB2FF-E34C-4608-BA6E-E05DDE2FAB7B}" type="presParOf" srcId="{CD40FE89-B441-F244-906B-2092806EA540}" destId="{EE95CC05-4200-EE4F-91CB-58B8F92ED706}" srcOrd="0" destOrd="0" presId="urn:microsoft.com/office/officeart/2005/8/layout/orgChart1"/>
    <dgm:cxn modelId="{342CF9ED-F660-4441-B735-C83FFE23563B}" type="presParOf" srcId="{EE95CC05-4200-EE4F-91CB-58B8F92ED706}" destId="{46705D96-C3D1-F345-8F02-B8B4B94CB4F3}" srcOrd="0" destOrd="0" presId="urn:microsoft.com/office/officeart/2005/8/layout/orgChart1"/>
    <dgm:cxn modelId="{92100F38-F1B8-475A-83AC-C83552748446}" type="presParOf" srcId="{EE95CC05-4200-EE4F-91CB-58B8F92ED706}" destId="{77DE42B0-40BE-5A46-B1B2-39A543EBEB39}" srcOrd="1" destOrd="0" presId="urn:microsoft.com/office/officeart/2005/8/layout/orgChart1"/>
    <dgm:cxn modelId="{69629B17-3CF9-4257-89A7-6E5AFE225F99}" type="presParOf" srcId="{CD40FE89-B441-F244-906B-2092806EA540}" destId="{EF0CE845-4396-AE4E-84DD-336D623DFA36}" srcOrd="1" destOrd="0" presId="urn:microsoft.com/office/officeart/2005/8/layout/orgChart1"/>
    <dgm:cxn modelId="{AF0A1454-56D2-4176-B9A7-863DAA2A93F6}" type="presParOf" srcId="{CD40FE89-B441-F244-906B-2092806EA540}" destId="{C53BE97B-924D-D441-AB63-6B12C8E3C4C4}" srcOrd="2" destOrd="0" presId="urn:microsoft.com/office/officeart/2005/8/layout/orgChart1"/>
    <dgm:cxn modelId="{05A16366-1379-457F-98A3-B37C965C32D0}" type="presParOf" srcId="{14293172-CB4B-9E4F-A6EA-283111B6BCEB}" destId="{50095D9E-0767-424B-8769-9DAF6E2EEAFE}" srcOrd="8" destOrd="0" presId="urn:microsoft.com/office/officeart/2005/8/layout/orgChart1"/>
    <dgm:cxn modelId="{F96D61EA-DB21-4C4F-B271-37BC97879EBB}" type="presParOf" srcId="{14293172-CB4B-9E4F-A6EA-283111B6BCEB}" destId="{C63366C1-A7D1-FE41-8D1C-FB2EC54529A7}" srcOrd="9" destOrd="0" presId="urn:microsoft.com/office/officeart/2005/8/layout/orgChart1"/>
    <dgm:cxn modelId="{B350134E-8D0A-46F3-BAE9-1E08CAE9B594}" type="presParOf" srcId="{C63366C1-A7D1-FE41-8D1C-FB2EC54529A7}" destId="{D50C1DAC-613A-AB46-B851-DCC96F1B631F}" srcOrd="0" destOrd="0" presId="urn:microsoft.com/office/officeart/2005/8/layout/orgChart1"/>
    <dgm:cxn modelId="{860AAA79-83B3-4581-B466-CC5C00A9CCE8}" type="presParOf" srcId="{D50C1DAC-613A-AB46-B851-DCC96F1B631F}" destId="{5D388455-3FC8-8149-A329-A712C9140688}" srcOrd="0" destOrd="0" presId="urn:microsoft.com/office/officeart/2005/8/layout/orgChart1"/>
    <dgm:cxn modelId="{E2E91686-94B0-4721-8F9A-D5653267D416}" type="presParOf" srcId="{D50C1DAC-613A-AB46-B851-DCC96F1B631F}" destId="{C30F078C-98AF-3A48-A4C3-C75C540BF403}" srcOrd="1" destOrd="0" presId="urn:microsoft.com/office/officeart/2005/8/layout/orgChart1"/>
    <dgm:cxn modelId="{8D2789C7-BC3C-4D53-852B-83C239C08287}" type="presParOf" srcId="{C63366C1-A7D1-FE41-8D1C-FB2EC54529A7}" destId="{A999608B-9222-8945-AB83-D112AD90CEE4}" srcOrd="1" destOrd="0" presId="urn:microsoft.com/office/officeart/2005/8/layout/orgChart1"/>
    <dgm:cxn modelId="{796AC5D6-3866-46BA-BBC7-18FB039A578F}" type="presParOf" srcId="{C63366C1-A7D1-FE41-8D1C-FB2EC54529A7}" destId="{FD05695C-DBC4-A540-BFEF-0D5261B72053}" srcOrd="2" destOrd="0" presId="urn:microsoft.com/office/officeart/2005/8/layout/orgChart1"/>
    <dgm:cxn modelId="{D9FA1584-17AA-4FBC-B89C-B849179BFE0A}" type="presParOf" srcId="{33C38231-85F9-434B-B05A-1FF7425722A6}" destId="{20D18262-A431-5443-AEBF-20E290E73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kern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8100" y="0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algn="r"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kern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2DED78-1CDB-4192-889A-A5165AC09CE4}" type="datetime1">
              <a:rPr lang="de-DE"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22.03.2018</a:t>
            </a:fld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1338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kern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8100" y="9431338"/>
            <a:ext cx="294957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algn="r"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400" kern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CE72F9-5600-4F52-90BB-59320E1BAE04}" type="slidenum">
              <a:rPr lang="de-DE"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85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Move="1" noResize="1"/>
          </p:cNvSpPr>
          <p:nvPr/>
        </p:nvSpPr>
        <p:spPr>
          <a:xfrm>
            <a:off x="0" y="0"/>
            <a:ext cx="6797675" cy="992663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lIns="90004" tIns="44997" rIns="90004" bIns="44997" anchor="ctr" anchorCtr="1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0" y="0"/>
            <a:ext cx="6797675" cy="992663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0" y="0"/>
            <a:ext cx="2946400" cy="4953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3849688" y="0"/>
            <a:ext cx="2946400" cy="4953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29702" name="Folienbildplatzhalter 5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9703" name="Notizenplatzhalter 6"/>
          <p:cNvSpPr txBox="1">
            <a:spLocks noGrp="1"/>
          </p:cNvSpPr>
          <p:nvPr>
            <p:ph type="body" sz="quarter" idx="3"/>
          </p:nvPr>
        </p:nvSpPr>
        <p:spPr bwMode="auto">
          <a:xfrm>
            <a:off x="679450" y="4713288"/>
            <a:ext cx="54371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0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4812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Arial Unicode MS" pitchFamily="2"/>
                <a:cs typeface="Arial Unicode MS" pitchFamily="2"/>
              </a:defRPr>
            </a:lvl1pPr>
          </a:lstStyle>
          <a:p>
            <a:pPr>
              <a:defRPr/>
            </a:pPr>
            <a:fld id="{39655955-6BA8-4815-A25B-EF7D51E6BE57}" type="slidenum">
              <a:rPr/>
              <a:pPr>
                <a:defRPr/>
              </a:pPr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53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buClr>
        <a:srgbClr val="000000"/>
      </a:buClr>
      <a:buSzPct val="100000"/>
      <a:buFont typeface="Times New Roman" pitchFamily="18" charset="0"/>
      <a:buChar char="•"/>
      <a:tabLst>
        <a:tab pos="0" algn="l"/>
        <a:tab pos="447675" algn="l"/>
        <a:tab pos="896938" algn="l"/>
        <a:tab pos="1346200" algn="l"/>
        <a:tab pos="1795463" algn="l"/>
        <a:tab pos="2244725" algn="l"/>
        <a:tab pos="2693988" algn="l"/>
        <a:tab pos="3143250" algn="l"/>
        <a:tab pos="3592513" algn="l"/>
        <a:tab pos="4041775" algn="l"/>
        <a:tab pos="4491038" algn="l"/>
        <a:tab pos="4940300" algn="l"/>
        <a:tab pos="5389563" algn="l"/>
        <a:tab pos="5838825" algn="l"/>
        <a:tab pos="6288088" algn="l"/>
        <a:tab pos="6737350" algn="l"/>
        <a:tab pos="7186613" algn="l"/>
        <a:tab pos="7635875" algn="l"/>
        <a:tab pos="8085138" algn="l"/>
        <a:tab pos="8534400" algn="l"/>
        <a:tab pos="8983663" algn="l"/>
      </a:tabLst>
      <a:defRPr lang="de-DE" sz="1200">
        <a:solidFill>
          <a:srgbClr val="000000"/>
        </a:solidFill>
        <a:latin typeface="Times New Roman" pitchFamily="18"/>
        <a:ea typeface="Arial Unicode MS" pitchFamily="2"/>
        <a:cs typeface="Tahoma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2892C5-752E-4B38-A2A1-217D2D40BCC9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0724" name="Notizenplatzhalter 3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 w="9528">
            <a:solidFill>
              <a:srgbClr val="000000"/>
            </a:solidFill>
          </a:ln>
        </p:spPr>
      </p:sp>
      <p:sp>
        <p:nvSpPr>
          <p:cNvPr id="41987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988" name="Foliennummernplatzhalter 3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06AB59-4E9D-4C59-8477-C0364A31AB3B}" type="slidenum"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de-DE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 w="9528">
            <a:solidFill>
              <a:srgbClr val="000000"/>
            </a:solidFill>
          </a:ln>
        </p:spPr>
      </p:sp>
      <p:sp>
        <p:nvSpPr>
          <p:cNvPr id="43011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3012" name="Foliennummernplatzhalter 3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DE588C0-556B-4694-9753-05020A31EB3B}" type="slidenum"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de-DE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 w="9528">
            <a:solidFill>
              <a:srgbClr val="000000"/>
            </a:solidFill>
          </a:ln>
        </p:spPr>
      </p:sp>
      <p:sp>
        <p:nvSpPr>
          <p:cNvPr id="43011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3012" name="Foliennummernplatzhalter 3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DE588C0-556B-4694-9753-05020A31EB3B}" type="slidenum"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de-DE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 w="9528">
            <a:solidFill>
              <a:srgbClr val="000000"/>
            </a:solidFill>
          </a:ln>
        </p:spPr>
      </p:sp>
      <p:sp>
        <p:nvSpPr>
          <p:cNvPr id="43011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3012" name="Foliennummernplatzhalter 3"/>
          <p:cNvSpPr txBox="1">
            <a:spLocks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4" tIns="46798" rIns="90004" bIns="46798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DE588C0-556B-4694-9753-05020A31EB3B}" type="slidenum">
              <a:rPr lang="de-DE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de-DE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C837CF-9AE0-466A-9F89-9DA39E83EB01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44036" name="Notizenplatzhalter 3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 w="9528">
            <a:solidFill>
              <a:srgbClr val="000000"/>
            </a:solidFill>
          </a:ln>
        </p:spPr>
      </p:sp>
      <p:sp>
        <p:nvSpPr>
          <p:cNvPr id="32771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2772" name="Foliennummernplatzhalter 3"/>
          <p:cNvSpPr txBox="1">
            <a:spLocks noChangeArrowheads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87" tIns="47448" rIns="94887" bIns="47448" anchor="b"/>
          <a:lstStyle/>
          <a:p>
            <a:pPr algn="r"/>
            <a:fld id="{D648407D-6AB3-4FDB-AE28-864B56CE006E}" type="slidenum">
              <a:rPr lang="de-DE" sz="1200">
                <a:solidFill>
                  <a:srgbClr val="000000"/>
                </a:solidFill>
                <a:latin typeface="Calibri" pitchFamily="34" charset="0"/>
              </a:rPr>
              <a:pPr algn="r"/>
              <a:t>4</a:t>
            </a:fld>
            <a:endParaRPr lang="de-DE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3796" name="Foliennummernplatzhalter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454D36-D803-4950-8A99-506963B33B63}" type="slidenum">
              <a:rPr lang="de-DE" sz="1200">
                <a:solidFill>
                  <a:srgbClr val="000000"/>
                </a:solidFill>
                <a:latin typeface="Calibri" pitchFamily="34" charset="0"/>
              </a:rPr>
              <a:pPr algn="r"/>
              <a:t>5</a:t>
            </a:fld>
            <a:endParaRPr lang="de-DE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584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F565A5-47AA-466C-AA53-AC9E5E7C1174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6868" name="Foliennummernplatzhalter 3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6CE65-D42A-4BCA-B1D3-3E67B37037D9}" type="slidenum">
              <a:rPr lang="de-DE" sz="1200">
                <a:solidFill>
                  <a:srgbClr val="000000"/>
                </a:solidFill>
              </a:rPr>
              <a:pPr algn="r"/>
              <a:t>11</a:t>
            </a:fld>
            <a:endParaRPr lang="de-D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7891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49840-ABC7-4280-95DB-D9B66B5D3C4C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8915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826786-F7DE-4AF4-BA0F-4F94E740BA02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9939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849688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F56E39-9085-4751-AE59-FFF63A3D020C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982663" y="744538"/>
            <a:ext cx="4833937" cy="37211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4096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450" y="4713288"/>
            <a:ext cx="5437188" cy="185737"/>
          </a:xfrm>
        </p:spPr>
        <p:txBody>
          <a:bodyPr>
            <a:spAutoFit/>
          </a:bodyPr>
          <a:lstStyle/>
          <a:p>
            <a:pPr eaLnBrk="1"/>
            <a:endParaRPr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3851275" y="9426575"/>
            <a:ext cx="2946400" cy="49688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anchor="b" compatLnSpc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9BDF29-23C9-4257-A22F-6632AF7DDA1D}" type="slidenum">
              <a:rPr lang="en-GB" sz="1200" kern="0">
                <a:solidFill>
                  <a:srgbClr val="000000"/>
                </a:solidFill>
                <a:latin typeface="Arial" pitchFamily="34"/>
                <a:ea typeface="Arial Unicode MS" pitchFamily="2"/>
                <a:cs typeface="Arial Unicode MS" pitchFamily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8915" algn="l"/>
                  <a:tab pos="898196" algn="l"/>
                  <a:tab pos="1347478" algn="l"/>
                  <a:tab pos="1796759" algn="l"/>
                  <a:tab pos="2246040" algn="l"/>
                  <a:tab pos="2695322" algn="l"/>
                  <a:tab pos="3144603" algn="l"/>
                  <a:tab pos="3593875" algn="l"/>
                  <a:tab pos="4043156" algn="l"/>
                  <a:tab pos="4492438" algn="l"/>
                  <a:tab pos="4941719" algn="l"/>
                  <a:tab pos="5391000" algn="l"/>
                  <a:tab pos="5840281" algn="l"/>
                  <a:tab pos="6289563" algn="l"/>
                  <a:tab pos="6738844" algn="l"/>
                  <a:tab pos="7188116" algn="l"/>
                  <a:tab pos="7637397" algn="l"/>
                  <a:tab pos="8086679" algn="l"/>
                  <a:tab pos="8535960" algn="l"/>
                  <a:tab pos="8985241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GB" sz="1200" kern="0">
              <a:solidFill>
                <a:srgbClr val="000000"/>
              </a:solidFill>
              <a:latin typeface="Arial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CE9D-F7DB-499B-BB89-86A167BA0B16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E16C-7158-4A24-B483-6D98B03B36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B94C-F1D2-4004-A18B-79F8EECDC704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6CB7-BA20-4E2E-8CDC-50FC4AEA46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843F-423C-42F5-9F22-9661D308A64B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6DB-4FCC-4152-AE7E-1B336A3DB6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EE33-9576-4B3F-BE29-5EEB764C8041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1597-B515-4AD2-B167-5020616C14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3707-8CB2-4686-A505-3B600C8EF3F7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9B6A5-76A2-4390-8357-0A51E9C0CC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E9FE-F23F-4B22-9871-49BA4EA2F883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D255-56D5-455B-AEAE-C3337720F9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180F-0045-43E9-A748-70A5D60EA69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E612F-A877-4BF7-978E-A73B1E8271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EBD6-182D-45CD-A6D4-6626C17FFAAA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A74F-7B8C-421B-BD3A-F45D50849B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D48F2-A522-4AA0-8018-904708F0BAA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A291-2074-42FA-A147-009FDAB833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FC199-A35C-462A-A995-9B96751568CE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963F8-1B37-4B5D-8FA0-2EA7BEB330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EE390-642F-43E7-94B2-FF0EDF5AEF09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CED0-DD41-4325-959E-4F9D3CD0E4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8AB70-D76C-42FB-8769-B23C8AB68B6E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2B31-48BA-4501-9CF4-96EBA8577C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F8DC-47B4-4F36-9220-7471E4058756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CB2B-77B7-49A4-B550-AD3F3F9006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12DA5-3304-4FA6-AF35-FD18CE8DECF4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156C-C88F-4310-9ABE-9B98D4C8E7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1479-C59A-4298-887F-30C61199CF6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DC67-7320-4DFE-9BE7-2F8AE93615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52CB-1AC5-4EA2-A043-63F034C6A943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4547-ADCC-4248-9B34-82740BAE1F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20B7-E6F7-455C-8A0B-EED70570E3FB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1ADB-5CB8-43BC-8132-8D328B1D18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8E6D2-07D7-4E36-A61F-025C477D916B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E82C-03AF-4B26-8BE6-9A55B7E138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D1B5-9711-4EE0-8A71-F97DBA5435DC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6B6E-1F1E-4D9E-A269-4E30F8249C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2F5D-3B67-4E0D-8956-BA2D050A3CB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AABA-9A56-4290-AE60-7FEECFD62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A1C5-C7AE-47D2-866D-C539C9BD617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C4C08-73FD-4F30-9C1E-7064437D57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3DDF-F941-452A-9694-E6CD0E8EA93D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C0691-E05B-4096-AC6E-9EBA3F2081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6D37-52AD-480A-BE0A-0082FBBA8E13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1AD2-8007-45F9-AA20-4EE5F4310B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2D7-6EF1-4030-9B77-E91E22BCA158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ECAF-EFDE-4857-AAD4-8FB43EACFA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9EF-6B74-404E-9DF1-7636F0CC223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DD8E-27D8-4731-B16F-BE0CE1C08E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CA43B-6CD7-4B08-A9B4-89996CE4B323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5CFD-9AE6-48C3-A006-018DCAB0C7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EC27-4B2A-4369-9EDE-F08B6D3F96A7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4C82D-BD7F-40A9-8F72-FFE790B9A8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2CEB-F4D3-457A-833F-4213F6E3CC29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3EA9-072F-494A-98E3-7251210A81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5D60-5DEC-44DF-8D7A-D111D22EACA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4835-CA0F-4698-B5C0-70EFDF1A7F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C687-DCCD-4F1A-8A0F-49F48965252A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3B8E-2D9C-4C9E-A135-FBDDE31027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ED39-49A0-464E-9BFC-97FE1F199646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F491-BE21-40BA-B834-98F3AA5554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2315-6C62-4FB6-A8B0-CE81445097B2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1D84-647C-46D0-922B-8C0F345DBC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E37C-732E-4C93-B74C-221D52A70BFB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7A982-6153-42F4-9A07-2515578A32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55CC-4E58-4395-BCBA-2EB1A37C6574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B38CC-08BC-49D8-B906-597FA6FADE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F539-B2A7-485D-939A-6DB19B25B06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2E93-5238-4324-8739-2FAC0213AD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CC8E-D507-4B25-9D06-25BBFB8D1717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26DB-8422-44B7-8906-7331E81F94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8BC9-CA0F-4520-B36D-8B65880FD93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B7800-9388-43F8-93F0-9574076991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13F9-18EA-4815-BAD0-65A29C3234D8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11950-94F6-4D31-AE71-E5BC55D0F8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511A-16F5-45E6-BE52-8DF10427B094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152C-BB90-4FBC-A1C4-79DBD838E8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13B7-33AC-4630-87EA-DA806039C43D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91F2-5CB4-4DEA-9C68-C5E2111231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49A1-569F-40B4-9522-DD497A0228C2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7ECF-AE99-4D85-BCC5-19FF605E42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3B9D-9E0D-48EA-B38C-46279EF81CD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0CBB-0639-4202-AD9C-A8612D3B67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A903-5B3D-4A90-BE8C-BF17C5BF6CFD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AF06-C7D0-449A-9207-A91FD4A312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FF8F-292E-41E5-B290-2EB094F1A9CB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099D-38A7-4FAD-AB03-F1FD0DE200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F56553-B3E7-4BFB-93A2-CC919856C7AF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57BED0-E96A-4901-BF2E-C87520CED0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AD9C57-08CD-4BE7-8419-92AA5CDDD1D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597A9E-410D-4D0D-9C17-739F5D1D58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055" name="Picture 2" descr="E:\(1) MIM\Formalia MIM\Öffentlichkeitsarbeit MIM\MIM-logo_4c_str_p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92950" y="188913"/>
            <a:ext cx="164306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2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8BBA19-D5E4-4369-97B9-6945E1FE8995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81BB7C-B4DF-424D-9EE4-ED23804A67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3079" name="Picture 2" descr="E:\(1) MIM\Formalia MIM\Öffentlichkeitsarbeit MIM\MIM-logo_4c_str_p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588" y="0"/>
            <a:ext cx="2112962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B476BD-127C-4809-9C16-035BE8027FD8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C29785-5625-44EB-846A-F886D8ACB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uman.inf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Relationship Id="rId5" Type="http://schemas.openxmlformats.org/officeDocument/2006/relationships/hyperlink" Target="http://www.work-with-perpetrators.eu/" TargetMode="External"/><Relationship Id="rId4" Type="http://schemas.openxmlformats.org/officeDocument/2006/relationships/hyperlink" Target="http://www.bag-taeterarbeit.d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611188" y="1989138"/>
            <a:ext cx="7883525" cy="367188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468313" y="2205038"/>
            <a:ext cx="8207375" cy="35001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1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kern="0" dirty="0">
                <a:solidFill>
                  <a:schemeClr val="bg1"/>
                </a:solidFill>
                <a:latin typeface="Tahoma" pitchFamily="34"/>
                <a:ea typeface="Arial Unicode MS" pitchFamily="2"/>
                <a:cs typeface="Arial Unicode MS" pitchFamily="2"/>
              </a:rPr>
              <a:t>Umgang und Zugang zu Tätern bei häuslicher Gewalt – kinderschutzorientierte Arbeit mit Vätern, die Paargewalt ausüben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800" kern="0" dirty="0">
              <a:solidFill>
                <a:schemeClr val="bg1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kern="0" dirty="0">
                <a:solidFill>
                  <a:schemeClr val="bg1"/>
                </a:solidFill>
                <a:latin typeface="Tahoma" pitchFamily="34"/>
                <a:ea typeface="Arial Unicode MS" pitchFamily="2"/>
                <a:cs typeface="Arial Unicode MS" pitchFamily="2"/>
              </a:rPr>
              <a:t>Mannheim 21.03.2018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1" kern="0" dirty="0">
                <a:solidFill>
                  <a:schemeClr val="bg1"/>
                </a:solidFill>
                <a:latin typeface="Tahoma" pitchFamily="34"/>
                <a:ea typeface="Arial Unicode MS" pitchFamily="2"/>
                <a:cs typeface="Arial Unicode MS" pitchFamily="2"/>
              </a:rPr>
              <a:t>„Kinder und häusliche Gewalt – gemeinsam handeln und schützen“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457200" y="1600200"/>
            <a:ext cx="8229600" cy="45259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/>
          <a:lstStyle/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Calibri"/>
              <a:cs typeface="+mn-cs"/>
            </a:endParaRPr>
          </a:p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539750" y="404813"/>
            <a:ext cx="5472113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Forschungsstand</a:t>
            </a:r>
            <a:endParaRPr lang="en-GB" sz="2400" b="1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Wirksamkeit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von Täterarbeit</a:t>
            </a:r>
          </a:p>
        </p:txBody>
      </p:sp>
      <p:sp>
        <p:nvSpPr>
          <p:cNvPr id="16388" name="Rechteck 5"/>
          <p:cNvSpPr>
            <a:spLocks noChangeArrowheads="1"/>
          </p:cNvSpPr>
          <p:nvPr/>
        </p:nvSpPr>
        <p:spPr bwMode="auto">
          <a:xfrm>
            <a:off x="539750" y="1844675"/>
            <a:ext cx="7056438" cy="418576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Grundsätze gewaltzentrierter Beratung (Wirksamkeitskriterien)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Gewalt steht im Mittelpunkt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Zeit, Dauer des Programms mind. ½ Jahr, (bis zu 1,25 Jahre)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Hohe Programmintegrität (kontrollierte Übereinstimmung 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von Konzept und </a:t>
            </a:r>
            <a:r>
              <a:rPr lang="de-DE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Maßnahmeverlauf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Kontrolle und Reaktion bei versäumten Terminen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Kooperation mit Strafverfolgung und Opferschutz</a:t>
            </a:r>
          </a:p>
          <a:p>
            <a:pPr>
              <a:spcAft>
                <a:spcPts val="600"/>
              </a:spcAft>
              <a:defRPr/>
            </a:pPr>
            <a:endParaRPr lang="de-DE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de-DE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Selbstverständnis von Täterarbeit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Zielsetzung: Gewaltvermeidung &amp;  Verantwortungsübernahme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Fachliche Haltung: Gewalt ist kein Partnerschaftsproblem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404813"/>
            <a:ext cx="5472112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Standards der Täterarbeit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11188" y="1989138"/>
            <a:ext cx="799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100"/>
              </a:spcBef>
            </a:pPr>
            <a:endParaRPr lang="de-DE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Clr>
                <a:srgbClr val="000066"/>
              </a:buClr>
              <a:buSzPct val="100000"/>
              <a:buFont typeface="Wingdings" pitchFamily="2" charset="2"/>
              <a:buChar char="Ü"/>
            </a:pPr>
            <a:endParaRPr lang="de-DE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/>
            <a:endParaRPr lang="de-D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11188" y="2492375"/>
            <a:ext cx="8064500" cy="30241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Täterarbeit ist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 Baustein 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 Interventionsgefüge gegen häusliche              Gewalt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Täterarbeit darf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nicht isoliert 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stattfinden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der Opferschutzgedanke ist ein unverzichtbarer Bestandteil von Täterarbeit, Täterarbeit HG muss sich an ihrem Beitrag zum Opferschutz messen lassen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Täterarbeit HG muss in Vernetzungsstrukturen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eingebunden sein oder sich </a:t>
            </a:r>
            <a:r>
              <a:rPr lang="de-DE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am Aufbau von Vernetzungsstrukturen beteiligen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988840"/>
            <a:ext cx="8064896" cy="33547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de-DE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de-DE" b="1" dirty="0">
                <a:latin typeface="Tahoma" pitchFamily="34" charset="0"/>
                <a:ea typeface="Tahoma" pitchFamily="34" charset="0"/>
                <a:cs typeface="Tahoma" pitchFamily="34" charset="0"/>
              </a:rPr>
              <a:t>Vernetzung und Kooperation</a:t>
            </a:r>
          </a:p>
          <a:p>
            <a:pPr>
              <a:defRPr/>
            </a:pPr>
            <a:endParaRPr lang="de-DE" sz="2000" dirty="0"/>
          </a:p>
          <a:p>
            <a:pPr marL="360000" indent="-360000"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Polizei</a:t>
            </a:r>
          </a:p>
          <a:p>
            <a:pPr marL="360000" indent="-360000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Justiz (StA, Strafgerichte, Familiengerichte)</a:t>
            </a:r>
          </a:p>
          <a:p>
            <a:pPr marL="360000" indent="-360000"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Kontakt mit der betroffenen (Ex-)Partnerin</a:t>
            </a:r>
          </a:p>
          <a:p>
            <a:pPr marL="360000" indent="-360000"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Frauenunterstützungseinrichtungen, Opferhilfen</a:t>
            </a:r>
          </a:p>
          <a:p>
            <a:pPr marL="360000" indent="-360000"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Einrichtungen der Kinder- und Jugendhilfe</a:t>
            </a:r>
          </a:p>
          <a:p>
            <a:pPr marL="360000" indent="-360000">
              <a:spcBef>
                <a:spcPts val="600"/>
              </a:spcBef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weiteren Hilfeeinrichtungen (z.B. Gesundheitswesen, Beratungsstellen, ...)</a:t>
            </a:r>
          </a:p>
          <a:p>
            <a:pPr marL="342900" lvl="6" indent="-342900">
              <a:buFontTx/>
              <a:buChar char="•"/>
              <a:defRPr/>
            </a:pPr>
            <a:endParaRPr lang="de-DE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611188" y="404813"/>
            <a:ext cx="5472112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Standards der Täterarbeit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457200" y="1600200"/>
            <a:ext cx="8229600" cy="45259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/>
          <a:lstStyle/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468313" y="404813"/>
            <a:ext cx="554355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Standards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Täterarbeit</a:t>
            </a:r>
          </a:p>
        </p:txBody>
      </p:sp>
      <p:sp>
        <p:nvSpPr>
          <p:cNvPr id="18436" name="Freihandform 3"/>
          <p:cNvSpPr>
            <a:spLocks noChangeArrowheads="1"/>
          </p:cNvSpPr>
          <p:nvPr/>
        </p:nvSpPr>
        <p:spPr bwMode="auto">
          <a:xfrm>
            <a:off x="468313" y="1628775"/>
            <a:ext cx="7848600" cy="44338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4" tIns="46798" rIns="90004" bIns="46798">
            <a:spAutoFit/>
          </a:bodyPr>
          <a:lstStyle/>
          <a:p>
            <a:pPr marL="339725" indent="-339725">
              <a:spcBef>
                <a:spcPts val="1125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Programminhalte</a:t>
            </a:r>
            <a:endParaRPr lang="en-GB" b="1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Auseinandersetzung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dem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Gewaltbegriff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Gewalthandlungen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Tatrekonstruktion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Gewaltschilderung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ar-SA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‏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Auswirkung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Opferfolgen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gewaltfreie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Handlungsstrategien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Notfallpläne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Kommunikations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-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Beziehungsmuster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Männer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-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Frauenbilder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väterliche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Verantwortung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eigene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Opfererfahrungen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n-GB" sz="1200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b="1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Ausschlusskriterien</a:t>
            </a:r>
            <a:r>
              <a:rPr lang="en-GB" b="1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nach</a:t>
            </a:r>
            <a:r>
              <a:rPr lang="en-GB" b="1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Einzelfallprüfung</a:t>
            </a:r>
            <a:endParaRPr lang="en-GB" b="1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mangelnde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Verantwortungsübernahme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erneute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Gewaltanwendung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unzureichende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Mitarbeit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Kooperation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Regelverstöße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Gruppenunfähigkeit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6463" cy="1143000"/>
          </a:xfrm>
          <a:solidFill>
            <a:srgbClr val="990033"/>
          </a:solidFill>
        </p:spPr>
        <p:txBody>
          <a:bodyPr/>
          <a:lstStyle/>
          <a:p>
            <a:r>
              <a:rPr lang="de-DE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Standards der Täterarbeit</a:t>
            </a:r>
          </a:p>
        </p:txBody>
      </p:sp>
      <p:sp>
        <p:nvSpPr>
          <p:cNvPr id="19459" name="Inhaltsplatzhalt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buClr>
                <a:srgbClr val="002060"/>
              </a:buClr>
              <a:buFont typeface="Arial" charset="0"/>
              <a:buNone/>
              <a:defRPr/>
            </a:pPr>
            <a:endParaRPr lang="de-DE" sz="1800" b="1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2060"/>
              </a:buClr>
              <a:buFont typeface="Arial" charset="0"/>
              <a:buNone/>
              <a:defRPr/>
            </a:pPr>
            <a:r>
              <a:rPr lang="de-DE" sz="1800" b="1" dirty="0" err="1">
                <a:latin typeface="Tahoma" pitchFamily="34" charset="0"/>
                <a:cs typeface="Tahoma" pitchFamily="34" charset="0"/>
              </a:rPr>
              <a:t>Teilnahmevorraussetzungen</a:t>
            </a:r>
            <a:endParaRPr lang="de-DE" sz="1800" b="1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endParaRPr lang="de-DE" sz="18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Tateingeständnis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Mindestmaß an Mitwirkungsbereitschaft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ausreichende sprachliche und kognitive Fähigkeiten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Einwilligung zum Gespräch der TAE mit dem Opfer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Schweigepflichtentbindung Opfer, Beraterin, zuweisende Stelle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Unterzeichnung des Teilnahmevertrages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</a:rPr>
              <a:t>Teilnahmebeitrag</a:t>
            </a:r>
          </a:p>
          <a:p>
            <a:pPr eaLnBrk="1" hangingPunct="1">
              <a:defRPr/>
            </a:pPr>
            <a:endParaRPr lang="de-DE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457200" y="1600200"/>
            <a:ext cx="8229600" cy="45259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/>
          <a:lstStyle/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468313" y="404813"/>
            <a:ext cx="554355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Zugangskriterien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MIM</a:t>
            </a:r>
          </a:p>
        </p:txBody>
      </p:sp>
      <p:sp>
        <p:nvSpPr>
          <p:cNvPr id="20484" name="Freihandform 3"/>
          <p:cNvSpPr>
            <a:spLocks noChangeArrowheads="1"/>
          </p:cNvSpPr>
          <p:nvPr/>
        </p:nvSpPr>
        <p:spPr bwMode="auto">
          <a:xfrm>
            <a:off x="468313" y="1700213"/>
            <a:ext cx="8207375" cy="46188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4" tIns="46798" rIns="90004" bIns="46798">
            <a:spAutoFit/>
          </a:bodyPr>
          <a:lstStyle/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Beherrschen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deutschen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Sprache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Mindestmaß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sozialer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Integration (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z.B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 fester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Wohnsitz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ar-SA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‏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psychische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Gesundheit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weitgehend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auf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Partnerschaftsgewalt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beschränkte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Delinquenz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ein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Mindestmaß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Veränderungsmotivation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</a:t>
            </a: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Mitarbeitsbereitschaft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ausreichende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Reflexionsfähigkeit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verbale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Kompetenz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emotionale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Ansprechbarkeit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Beziehungsfähigkeit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339725" indent="-339725">
              <a:spcBef>
                <a:spcPts val="600"/>
              </a:spcBef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keine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akute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Suchtmittelabhängigkeit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9725" indent="-339725">
              <a:spcBef>
                <a:spcPts val="600"/>
              </a:spcBef>
              <a:buClr>
                <a:srgbClr val="17375E"/>
              </a:buClr>
              <a:buFont typeface="Wingdings" pitchFamily="2" charset="2"/>
              <a:buChar char="Ü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Täterprogramme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im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MIM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sind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kein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Angebot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für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Hochrisikogruppen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   (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Suchtkranke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psychisch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Kranke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Männer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hoher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Delinquenz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junge</a:t>
            </a: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9725" indent="-339725">
              <a:spcBef>
                <a:spcPts val="600"/>
              </a:spcBef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Erwachsene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antisozialen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Lebensstilen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39725" indent="-339725">
              <a:spcBef>
                <a:spcPts val="600"/>
              </a:spcBef>
              <a:buClr>
                <a:srgbClr val="17375E"/>
              </a:buClr>
              <a:buFont typeface="Wingdings" pitchFamily="2" charset="2"/>
              <a:buChar char="Ü"/>
              <a:tabLst>
                <a:tab pos="339725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deutschsprachige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Migranten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werden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aufgenommen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457200" y="1600200"/>
            <a:ext cx="8229600" cy="45259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/>
          <a:lstStyle/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45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468313" y="404813"/>
            <a:ext cx="554355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Täterprogramm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MIM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468313" y="1700213"/>
            <a:ext cx="8207375" cy="45545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</p:spPr>
        <p:txBody>
          <a:bodyPr lIns="90004" tIns="46798" rIns="90004" bIns="46798" compatLnSpc="0">
            <a:spAutoFit/>
          </a:bodyPr>
          <a:lstStyle/>
          <a:p>
            <a:pPr marL="341281" indent="-341281" fontAlgn="auto">
              <a:spcBef>
                <a:spcPts val="1125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Ablauf</a:t>
            </a:r>
            <a:r>
              <a:rPr lang="en-GB" b="1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Täterprogramm</a:t>
            </a:r>
            <a:r>
              <a:rPr lang="en-GB" b="1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b="1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im</a:t>
            </a:r>
            <a:r>
              <a:rPr lang="en-GB" b="1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MIM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Wingdings" pitchFamily="2"/>
              <a:buChar char="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Wingdings" pitchFamily="2"/>
              <a:buChar char="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Vorgespräche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: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3-5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Einzelberatungen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einem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Mitarbeiter</a:t>
            </a: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Wingdings" pitchFamily="2"/>
              <a:buChar char="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Gruppenteilnahme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: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26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zweistündige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Gruppensitzungen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7-8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Teilnehmern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und 2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Mitarbeitern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unter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Videomitschnitt</a:t>
            </a: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100000"/>
              <a:buFont typeface="Wingdings" pitchFamily="2"/>
              <a:buChar char="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Flankierende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Maßnahmen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: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-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Informationsgespräch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Partnerin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in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Beratungsstelle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      Frauenhilfe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-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Paargespräche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nach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Einzelfallprüfung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in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Kooperation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mit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Frauenhilfe</a:t>
            </a: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1255681" algn="l"/>
                <a:tab pos="2170081" algn="l"/>
                <a:tab pos="3084481" algn="l"/>
                <a:tab pos="3998881" algn="l"/>
                <a:tab pos="4913281" algn="l"/>
                <a:tab pos="5827681" algn="l"/>
                <a:tab pos="6742081" algn="l"/>
                <a:tab pos="7656481" algn="l"/>
                <a:tab pos="8570881" algn="l"/>
                <a:tab pos="9485281" algn="l"/>
                <a:tab pos="10399681" algn="l"/>
                <a:tab pos="107820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	-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Auswertungsgespräche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im</a:t>
            </a:r>
            <a:r>
              <a:rPr lang="en-GB" kern="0" dirty="0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kern="0" dirty="0" err="1">
                <a:solidFill>
                  <a:srgbClr val="000000"/>
                </a:solidFill>
                <a:latin typeface="Tahoma" pitchFamily="34"/>
                <a:ea typeface="Arial Unicode MS" pitchFamily="2"/>
                <a:cs typeface="Arial Unicode MS" pitchFamily="2"/>
              </a:rPr>
              <a:t>Helfersystem</a:t>
            </a: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41281" indent="-341281" fontAlgn="auto"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 dirty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457200" y="1600200"/>
            <a:ext cx="8229600" cy="45259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6798" rIns="90004" bIns="46798" compatLnSpc="0"/>
          <a:lstStyle/>
          <a:p>
            <a:pPr marL="336243" indent="-336243" fontAlgn="auto">
              <a:spcBef>
                <a:spcPts val="450"/>
              </a:spcBef>
              <a:spcAft>
                <a:spcPts val="0"/>
              </a:spcAft>
              <a:tabLst>
                <a:tab pos="336243" algn="l"/>
                <a:tab pos="785158" algn="l"/>
                <a:tab pos="1234439" algn="l"/>
                <a:tab pos="1683721" algn="l"/>
                <a:tab pos="2133002" algn="l"/>
                <a:tab pos="2582283" algn="l"/>
                <a:tab pos="3031565" algn="l"/>
                <a:tab pos="3480846" algn="l"/>
                <a:tab pos="3930118" algn="l"/>
                <a:tab pos="4379399" algn="l"/>
                <a:tab pos="4828681" algn="l"/>
                <a:tab pos="5277962" algn="l"/>
                <a:tab pos="5727243" algn="l"/>
                <a:tab pos="6176524" algn="l"/>
                <a:tab pos="6625806" algn="l"/>
                <a:tab pos="7075087" algn="l"/>
                <a:tab pos="7524359" algn="l"/>
                <a:tab pos="7973640" algn="l"/>
                <a:tab pos="8422922" algn="l"/>
                <a:tab pos="8872203" algn="l"/>
                <a:tab pos="93214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marL="336243" indent="-336243" fontAlgn="auto">
              <a:spcBef>
                <a:spcPts val="450"/>
              </a:spcBef>
              <a:spcAft>
                <a:spcPts val="0"/>
              </a:spcAft>
              <a:tabLst>
                <a:tab pos="336243" algn="l"/>
                <a:tab pos="785158" algn="l"/>
                <a:tab pos="1234439" algn="l"/>
                <a:tab pos="1683721" algn="l"/>
                <a:tab pos="2133002" algn="l"/>
                <a:tab pos="2582283" algn="l"/>
                <a:tab pos="3031565" algn="l"/>
                <a:tab pos="3480846" algn="l"/>
                <a:tab pos="3930118" algn="l"/>
                <a:tab pos="4379399" algn="l"/>
                <a:tab pos="4828681" algn="l"/>
                <a:tab pos="5277962" algn="l"/>
                <a:tab pos="5727243" algn="l"/>
                <a:tab pos="6176524" algn="l"/>
                <a:tab pos="6625806" algn="l"/>
                <a:tab pos="7075087" algn="l"/>
                <a:tab pos="7524359" algn="l"/>
                <a:tab pos="7973640" algn="l"/>
                <a:tab pos="8422922" algn="l"/>
                <a:tab pos="8872203" algn="l"/>
                <a:tab pos="932148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755650" y="404813"/>
            <a:ext cx="521970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3366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Grundhaltungen des MIM</a:t>
            </a:r>
          </a:p>
        </p:txBody>
      </p:sp>
      <p:sp>
        <p:nvSpPr>
          <p:cNvPr id="22532" name="Freihandform 3"/>
          <p:cNvSpPr>
            <a:spLocks noChangeArrowheads="1"/>
          </p:cNvSpPr>
          <p:nvPr/>
        </p:nvSpPr>
        <p:spPr bwMode="auto">
          <a:xfrm>
            <a:off x="468313" y="1628775"/>
            <a:ext cx="8207375" cy="449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90004" tIns="46798" rIns="90004" bIns="46798">
            <a:spAutoFit/>
          </a:bodyPr>
          <a:lstStyle/>
          <a:p>
            <a:pPr marL="334963" indent="-334963">
              <a:spcBef>
                <a:spcPts val="1125"/>
              </a:spcBef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n-GB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nehmen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Dich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ernst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aber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vertrauen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Dir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bedingungslos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werden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geheim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halten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lassen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uns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Vertraulichkeiten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verwickeln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werden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Dich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herabsetzen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oder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entwerten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helfen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Dir,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Dich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Frage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zu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stellen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werden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Dich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unterstützen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glauben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dass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Veränderung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möglich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ist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glauben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eine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Veränderung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von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heute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auf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morgen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glauben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dass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Taten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und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Handlungen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mehr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sagen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als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Worte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brauchen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eine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Form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Kontrolle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34963" indent="-334963">
              <a:spcAft>
                <a:spcPts val="600"/>
              </a:spcAft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Wir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glauben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an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Veränderung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aber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nicht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an "</a:t>
            </a:r>
            <a:r>
              <a:rPr lang="en-GB" dirty="0" err="1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Heilung</a:t>
            </a:r>
            <a:r>
              <a:rPr lang="en-GB" dirty="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".</a:t>
            </a:r>
          </a:p>
          <a:p>
            <a:pPr marL="334963" indent="-334963">
              <a:buClr>
                <a:srgbClr val="000066"/>
              </a:buClr>
              <a:buSzPct val="100000"/>
              <a:buFont typeface="Wingdings" pitchFamily="2" charset="2"/>
              <a:buChar char="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endParaRPr lang="en-GB" sz="1200" dirty="0">
              <a:solidFill>
                <a:srgbClr val="000000"/>
              </a:solidFill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34963" indent="-334963">
              <a:buClr>
                <a:srgbClr val="000066"/>
              </a:buClr>
              <a:buSzPct val="100000"/>
              <a:tabLst>
                <a:tab pos="334963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Quelle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Grundhaltungen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für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die </a:t>
            </a: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Arbeit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mit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Täterinnen</a:t>
            </a:r>
            <a:r>
              <a:rPr lang="en-GB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von Hilary Eldridge (USA)</a:t>
            </a:r>
            <a:r>
              <a:rPr lang="ar-SA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‏</a:t>
            </a:r>
            <a:endParaRPr lang="en-GB" sz="16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468313" y="404813"/>
            <a:ext cx="554355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Grundhaltungen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im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MIM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468313" y="4868863"/>
            <a:ext cx="8351837" cy="172878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de-DE" dirty="0"/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b="1" dirty="0">
                <a:latin typeface="Tahoma" pitchFamily="34" charset="0"/>
                <a:cs typeface="Tahoma" pitchFamily="34" charset="0"/>
              </a:rPr>
              <a:t>Der Teilnehmer gewinnt an sozialer Kompetenz und Lebensqualität.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b="1" dirty="0">
                <a:latin typeface="Tahoma" pitchFamily="34" charset="0"/>
                <a:cs typeface="Tahoma" pitchFamily="34" charset="0"/>
              </a:rPr>
              <a:t>Seine Mitarbeit hängt entscheidend davon ab, inwiefern es gelingt, ihm dies zu vermitteln.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5915025" cy="1084263"/>
          </a:xfrm>
          <a:solidFill>
            <a:srgbClr val="990033"/>
          </a:solidFill>
        </p:spPr>
        <p:txBody>
          <a:bodyPr wrap="none" anchorCtr="1"/>
          <a:lstStyle/>
          <a:p>
            <a:pPr eaLnBrk="1" hangingPunct="1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Ziele der Täterarbeit HG</a:t>
            </a:r>
          </a:p>
        </p:txBody>
      </p:sp>
      <p:graphicFrame>
        <p:nvGraphicFramePr>
          <p:cNvPr id="7" name="Inhaltsplatzhalter 8"/>
          <p:cNvGraphicFramePr>
            <a:graphicFrameLocks/>
          </p:cNvGraphicFramePr>
          <p:nvPr/>
        </p:nvGraphicFramePr>
        <p:xfrm>
          <a:off x="0" y="1340768"/>
          <a:ext cx="9144000" cy="371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ChangeArrowheads="1"/>
          </p:cNvSpPr>
          <p:nvPr/>
        </p:nvSpPr>
        <p:spPr bwMode="auto">
          <a:xfrm>
            <a:off x="1476375" y="404813"/>
            <a:ext cx="4464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Calibri" pitchFamily="34" charset="0"/>
              </a:rPr>
              <a:t>Zugngswege zu Tätgern</a:t>
            </a:r>
          </a:p>
        </p:txBody>
      </p:sp>
      <p:sp>
        <p:nvSpPr>
          <p:cNvPr id="24579" name="Text Box 3"/>
          <p:cNvSpPr txBox="1">
            <a:spLocks noGrp="1"/>
          </p:cNvSpPr>
          <p:nvPr>
            <p:ph idx="1"/>
          </p:nvPr>
        </p:nvSpPr>
        <p:spPr>
          <a:xfrm>
            <a:off x="468313" y="1916113"/>
            <a:ext cx="8229600" cy="3875087"/>
          </a:xfrm>
          <a:solidFill>
            <a:schemeClr val="bg1">
              <a:lumMod val="85000"/>
            </a:schemeClr>
          </a:solidFill>
        </p:spPr>
        <p:txBody>
          <a:bodyPr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charset="0"/>
              <a:buNone/>
              <a:defRPr/>
            </a:pP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Verletzungsfolgen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für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Kinder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können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de-DE"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die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Einstiegsmotivation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sein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und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charset="0"/>
              <a:buNone/>
              <a:defRPr/>
            </a:pP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müssen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in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Täterprogrammen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thematisiert</a:t>
            </a:r>
            <a:r>
              <a:rPr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werden</a:t>
            </a:r>
            <a:endParaRPr sz="18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2">
                  <a:lumMod val="75000"/>
                </a:schemeClr>
              </a:buClr>
              <a:buFont typeface="Arial" charset="0"/>
              <a:buNone/>
              <a:defRPr/>
            </a:pPr>
            <a:endParaRPr sz="18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Verletzungen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des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Kindes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während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der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Schwangerschaft</a:t>
            </a:r>
            <a:endParaRPr sz="1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Verletzungen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,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wenn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das Kind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während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der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Gewalt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auf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dem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Arm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gehalten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wird</a:t>
            </a:r>
            <a:endParaRPr sz="1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Verletzungen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,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wenn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das Kind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zu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intervenieren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versucht</a:t>
            </a:r>
            <a:endParaRPr sz="1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zielgerichtete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Verletzungen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, um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Partnerin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zu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kontrollieren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oder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zu</a:t>
            </a:r>
            <a:r>
              <a:rPr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sz="18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bestrafen</a:t>
            </a: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(Medea Syndrom)</a:t>
            </a:r>
            <a:endParaRPr sz="1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Traumatisierungen durch das Miterleben der Häuslichen Gewalt</a:t>
            </a:r>
            <a:endParaRPr sz="18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sz="1800" dirty="0">
              <a:latin typeface="Arial" charset="0"/>
              <a:ea typeface="Arial Unicode MS" pitchFamily="34" charset="-128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sz="1600" dirty="0">
                <a:latin typeface="Arial" charset="0"/>
                <a:ea typeface="Arial Unicode MS" pitchFamily="34" charset="-128"/>
                <a:cs typeface="Arial" charset="0"/>
              </a:rPr>
              <a:t>(Kindler 2007)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468313" y="404813"/>
            <a:ext cx="5543550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Zugangswege zu Vätern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404813"/>
            <a:ext cx="5483225" cy="10080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</p:spPr>
        <p:txBody>
          <a:bodyPr wrap="none" lIns="90004" tIns="46798" rIns="90004" bIns="46798" anchorCtr="1" compatLnSpc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Gewalt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ist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keine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Lösung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...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800" b="1" i="1" dirty="0"/>
              <a:t>Von wegen …</a:t>
            </a:r>
          </a:p>
          <a:p>
            <a:pPr>
              <a:buFontTx/>
              <a:buChar char="-"/>
            </a:pPr>
            <a:r>
              <a:rPr lang="de-DE" sz="2000" dirty="0"/>
              <a:t>Gewalt kann problematische Situationen effektiv und schnell und „positiv“ beenden</a:t>
            </a:r>
          </a:p>
          <a:p>
            <a:pPr>
              <a:buNone/>
            </a:pPr>
            <a:r>
              <a:rPr lang="de-DE" sz="2000" dirty="0"/>
              <a:t>	(Polizeieinsatz z.B. bei häuslicher Gewalt, Sohn schützt Mutter vor gewalttätigem Vater, …)</a:t>
            </a:r>
          </a:p>
          <a:p>
            <a:pPr>
              <a:buFontTx/>
              <a:buChar char="-"/>
            </a:pPr>
            <a:r>
              <a:rPr lang="de-DE" sz="2000" dirty="0"/>
              <a:t> Legitimität und Legalität von Gewalt</a:t>
            </a:r>
          </a:p>
          <a:p>
            <a:pPr>
              <a:buFontTx/>
              <a:buChar char="-"/>
            </a:pPr>
            <a:r>
              <a:rPr lang="de-DE" sz="2000" dirty="0"/>
              <a:t>Permanente Strukturelle Gewalt = Gewöhnung an Gewalt</a:t>
            </a:r>
          </a:p>
          <a:p>
            <a:pPr>
              <a:buNone/>
            </a:pPr>
            <a:r>
              <a:rPr lang="de-DE" sz="2000" dirty="0"/>
              <a:t>	(Arbeitsmarkt, Schule, Straßenverkehr, …)</a:t>
            </a:r>
          </a:p>
          <a:p>
            <a:pPr>
              <a:buFontTx/>
              <a:buChar char="-"/>
            </a:pPr>
            <a:r>
              <a:rPr lang="de-DE" sz="2000" dirty="0"/>
              <a:t>Unterschiedliche Wahrnehmung und Bewertung von Gewalt </a:t>
            </a:r>
          </a:p>
          <a:p>
            <a:pPr>
              <a:buNone/>
            </a:pPr>
            <a:r>
              <a:rPr lang="de-DE" sz="2000" dirty="0"/>
              <a:t>	(weiblich – männlich, psychisch vs. physisch, Erziehung vs. Prügel, …)</a:t>
            </a:r>
          </a:p>
          <a:p>
            <a:pPr>
              <a:buNone/>
            </a:pPr>
            <a:endParaRPr lang="de-DE" sz="2000" dirty="0"/>
          </a:p>
          <a:p>
            <a:pPr>
              <a:buNone/>
            </a:pPr>
            <a:endParaRPr lang="de-DE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2411413" y="476250"/>
            <a:ext cx="284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Calibri" pitchFamily="34" charset="0"/>
              </a:rPr>
              <a:t>Einschränkungen der</a:t>
            </a:r>
          </a:p>
        </p:txBody>
      </p:sp>
      <p:sp>
        <p:nvSpPr>
          <p:cNvPr id="26627" name="Text Box 3"/>
          <p:cNvSpPr>
            <a:spLocks noGrp="1"/>
          </p:cNvSpPr>
          <p:nvPr>
            <p:ph idx="1"/>
          </p:nvPr>
        </p:nvSpPr>
        <p:spPr>
          <a:xfrm>
            <a:off x="468313" y="1830388"/>
            <a:ext cx="7991475" cy="4575175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spcAft>
                <a:spcPts val="1100"/>
              </a:spcAft>
              <a:buFont typeface="Arial" charset="0"/>
              <a:buNone/>
              <a:defRPr/>
            </a:pPr>
            <a:r>
              <a:rPr lang="de-DE" sz="18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Einschränkungen der Erziehungsfähigkeit</a:t>
            </a:r>
          </a:p>
          <a:p>
            <a:pPr eaLnBrk="1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Gegen Partnerinnen gewalttätige Väter -</a:t>
            </a:r>
          </a:p>
          <a:p>
            <a:pPr eaLnBrk="1" hangingPunct="1">
              <a:spcAft>
                <a:spcPts val="1100"/>
              </a:spcAft>
              <a:buClr>
                <a:srgbClr val="17375E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neigen zu rigidem und autoritärem oder unvorhersehbar schwankendem Erziehungsverhalten,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bestrafen und schlagen Kinder häufiger und schwerer,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untergraben oft die Erziehungsautorität der Mutter vor den Kindern,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sind meist selbstzentriert (z.B. kaum in die Erziehung involviert, wissen wenig über die Kinder, intolerant gegenüber kindlichen Bedürfnissen),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manipulieren nicht nur die Mutter, oft auch die Kinder,</a:t>
            </a:r>
          </a:p>
          <a:p>
            <a:pPr eaLnBrk="1" hangingPunct="1"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zeigen diskrepantes Verhalten gegenüber den Kindern in der Öffentlichkeit und Zuhause (gute Väter unter Beobachtung).</a:t>
            </a:r>
          </a:p>
          <a:p>
            <a:pPr eaLnBrk="1" hangingPunct="1">
              <a:buClr>
                <a:srgbClr val="000066"/>
              </a:buClr>
              <a:buFont typeface="Arial" charset="0"/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		</a:t>
            </a:r>
          </a:p>
          <a:p>
            <a:pPr eaLnBrk="1" hangingPunct="1">
              <a:buClr>
                <a:srgbClr val="000066"/>
              </a:buClr>
              <a:buFont typeface="Arial" charset="0"/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(Bancroft/</a:t>
            </a:r>
            <a:r>
              <a:rPr lang="de-DE" sz="16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Silverman</a:t>
            </a: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2002)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8313" y="404813"/>
            <a:ext cx="5543550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Zugangswege zu Vätern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2411413" y="476250"/>
            <a:ext cx="284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Calibri" pitchFamily="34" charset="0"/>
              </a:rPr>
              <a:t>Einschränkungen der</a:t>
            </a:r>
          </a:p>
        </p:txBody>
      </p:sp>
      <p:sp>
        <p:nvSpPr>
          <p:cNvPr id="26627" name="Text Box 3"/>
          <p:cNvSpPr>
            <a:spLocks noGrp="1"/>
          </p:cNvSpPr>
          <p:nvPr>
            <p:ph idx="1"/>
          </p:nvPr>
        </p:nvSpPr>
        <p:spPr>
          <a:xfrm>
            <a:off x="468313" y="1830388"/>
            <a:ext cx="7991475" cy="4513543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Täterprogramm im MIM: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Auseinandersetzung mit der Gewalt und den Auswirkungen der miterlebten Gewalt auf die Kinder, Verantwortungsübernahme, Verhaltensänderung</a:t>
            </a:r>
          </a:p>
          <a:p>
            <a:pPr algn="ctr" eaLnBrk="1" hangingPunct="1">
              <a:spcAft>
                <a:spcPts val="1100"/>
              </a:spcAft>
              <a:buNone/>
              <a:defRPr/>
            </a:pPr>
            <a:r>
              <a:rPr lang="de-DE" sz="16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Film: „</a:t>
            </a:r>
            <a:r>
              <a:rPr lang="de-DE" sz="1600" b="1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Wutmann</a:t>
            </a:r>
            <a:r>
              <a:rPr lang="de-DE" sz="1600" b="1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“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Bei Bedarf: Begleitend zusätzliche Einzelgespräche, Fokus  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“Vater sein”, Gewaltfolgen und –</a:t>
            </a:r>
            <a:r>
              <a:rPr lang="de-DE" sz="16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verarbeitung</a:t>
            </a: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(Kind)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Ziele: 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Gewalt verhindern, bedrohliches und manipulatives  Verhalten 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abbauen, Kinder vor </a:t>
            </a:r>
            <a:r>
              <a:rPr lang="de-DE" sz="1600" dirty="0" err="1">
                <a:latin typeface="Tahoma" pitchFamily="34" charset="0"/>
                <a:ea typeface="Arial Unicode MS" pitchFamily="34" charset="-128"/>
                <a:cs typeface="Tahoma" pitchFamily="34" charset="0"/>
              </a:rPr>
              <a:t>Retraumatisierungen</a:t>
            </a: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schützen, gewaltfreie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Konfliktlösungen erarbeiten </a:t>
            </a:r>
          </a:p>
          <a:p>
            <a:pPr eaLnBrk="1" hangingPunct="1">
              <a:spcAft>
                <a:spcPts val="1100"/>
              </a:spcAft>
              <a:buFont typeface="Arial" charset="0"/>
              <a:buNone/>
              <a:defRPr/>
            </a:pPr>
            <a:endParaRPr lang="de-DE" sz="16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8313" y="404813"/>
            <a:ext cx="5543550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Arbeit mit Vätern</a:t>
            </a:r>
          </a:p>
        </p:txBody>
      </p:sp>
    </p:spTree>
    <p:extLst>
      <p:ext uri="{BB962C8B-B14F-4D97-AF65-F5344CB8AC3E}">
        <p14:creationId xmlns:p14="http://schemas.microsoft.com/office/powerpoint/2010/main" val="88042554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ChangeArrowheads="1"/>
          </p:cNvSpPr>
          <p:nvPr/>
        </p:nvSpPr>
        <p:spPr bwMode="auto">
          <a:xfrm>
            <a:off x="2411413" y="476250"/>
            <a:ext cx="2847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FFFFFF"/>
                </a:solidFill>
                <a:latin typeface="Calibri" pitchFamily="34" charset="0"/>
              </a:rPr>
              <a:t>Einschränkungen der</a:t>
            </a:r>
          </a:p>
        </p:txBody>
      </p:sp>
      <p:sp>
        <p:nvSpPr>
          <p:cNvPr id="26627" name="Text Box 3"/>
          <p:cNvSpPr>
            <a:spLocks noGrp="1"/>
          </p:cNvSpPr>
          <p:nvPr>
            <p:ph idx="1"/>
          </p:nvPr>
        </p:nvSpPr>
        <p:spPr>
          <a:xfrm>
            <a:off x="468313" y="1830388"/>
            <a:ext cx="7991475" cy="4267322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Ziele der Elternberatung: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Schutz und Stabilisierung der Frau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(dient unmittelbar auch den Bedürfnissen des Kindes)‏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Schutz und Stabilisierung des Kindes  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Verantwortungsübernahme beider Eltern für den Schutz des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   Kindes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Auflösung des Kindlichen Loyalitätskonfliktes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Klärung und Erarbeitung von Umgangsregelungen</a:t>
            </a:r>
          </a:p>
          <a:p>
            <a:pPr eaLnBrk="1" hangingPunct="1">
              <a:spcAft>
                <a:spcPts val="1100"/>
              </a:spcAft>
              <a:buNone/>
              <a:defRPr/>
            </a:pPr>
            <a:r>
              <a:rPr lang="de-DE" sz="1600" dirty="0">
                <a:latin typeface="Tahoma" pitchFamily="34" charset="0"/>
                <a:ea typeface="Arial Unicode MS" pitchFamily="34" charset="-128"/>
                <a:cs typeface="Tahoma" pitchFamily="34" charset="0"/>
              </a:rPr>
              <a:t> Gestaltung eines gewaltfreien Umgangskontaktes</a:t>
            </a:r>
          </a:p>
          <a:p>
            <a:pPr eaLnBrk="1" hangingPunct="1">
              <a:spcAft>
                <a:spcPts val="1100"/>
              </a:spcAft>
              <a:buFont typeface="Arial" charset="0"/>
              <a:buNone/>
              <a:defRPr/>
            </a:pPr>
            <a:endParaRPr lang="de-DE" sz="1600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8313" y="404813"/>
            <a:ext cx="5543550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Arbeit mit Eltern</a:t>
            </a:r>
          </a:p>
        </p:txBody>
      </p:sp>
    </p:spTree>
    <p:extLst>
      <p:ext uri="{BB962C8B-B14F-4D97-AF65-F5344CB8AC3E}">
        <p14:creationId xmlns:p14="http://schemas.microsoft.com/office/powerpoint/2010/main" val="53439297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2363" cy="1143000"/>
          </a:xfrm>
        </p:spPr>
        <p:txBody>
          <a:bodyPr/>
          <a:lstStyle/>
          <a:p>
            <a:r>
              <a:rPr lang="de-DE" sz="2000">
                <a:latin typeface="Tahoma" pitchFamily="34" charset="0"/>
                <a:cs typeface="Tahoma" pitchFamily="34" charset="0"/>
              </a:rPr>
              <a:t>Zusammenfassung unterschiedlicher Studien</a:t>
            </a:r>
            <a:br>
              <a:rPr lang="de-DE" sz="2000">
                <a:latin typeface="Tahoma" pitchFamily="34" charset="0"/>
                <a:cs typeface="Tahoma" pitchFamily="34" charset="0"/>
              </a:rPr>
            </a:br>
            <a:r>
              <a:rPr lang="de-DE" sz="2000">
                <a:latin typeface="Tahoma" pitchFamily="34" charset="0"/>
                <a:cs typeface="Tahoma" pitchFamily="34" charset="0"/>
              </a:rPr>
              <a:t>Dobash &amp; Dobash (1996), WiBIG Studie 2004, Edward W. Gondolf et al. (2002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3926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bedeutet i.d.R. eine intensive Auseinandersetzung des Täters mit seinem gewalttätigen Verhalten und zu Grunde liegenden kognitiv-emotiven Verarbeitungsmustern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kann bei Wahrung bestimmter Standards zur Prävention von Beziehungsgewalt beitragen und die Sicherheit erhöhen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erschafft keine ‚neuen Männer‘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ersetzt keine (evtl. notwendige) Therapie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ist keine Ehe- oder Paarberatung oder deren Ersatz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Lassen sich Männer inhaltlich auf Täterarbeit ein, kann Täterarbeit Einstellungs- und Verhaltensänderungen bewirken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Täterarbeit bewirkt eine öffentliche Kontrolle des Täters und kann dadurch eine gewaltpräventive Wirkung erzielen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Um wirklich „erfolgreich“ zu sein, muss Täterarbeit in ein Gesamtsystem der Intervention gegen häusliche Gewalt eingebunden sein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endParaRPr lang="de-DE" sz="1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de-DE" sz="1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de-DE" sz="1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06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827088" y="1989138"/>
            <a:ext cx="7667625" cy="367188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compatLnSpc="0"/>
          <a:lstStyle/>
          <a:p>
            <a:pPr fontAlgn="auto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1042988" y="2276475"/>
            <a:ext cx="7273925" cy="28194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solidFill>
              <a:schemeClr val="accent1"/>
            </a:solidFill>
            <a:prstDash val="solid"/>
          </a:ln>
        </p:spPr>
        <p:txBody>
          <a:bodyPr lIns="90004" tIns="46798" rIns="90004" bIns="46798" compatLnSpc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Vielen</a:t>
            </a:r>
            <a:r>
              <a:rPr lang="en-GB" sz="3200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Dank </a:t>
            </a:r>
            <a:r>
              <a:rPr lang="en-GB" sz="3200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für</a:t>
            </a:r>
            <a:r>
              <a:rPr lang="en-GB" sz="3200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3200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Ihre</a:t>
            </a:r>
            <a:r>
              <a:rPr lang="en-GB" sz="3200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3200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Aufmerksamkeit</a:t>
            </a:r>
            <a:r>
              <a:rPr lang="en-GB" sz="3200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>
                <a:solidFill>
                  <a:srgbClr val="66FF33"/>
                </a:solidFill>
                <a:latin typeface="Tahoma" pitchFamily="34"/>
                <a:ea typeface="Arial Unicode MS" pitchFamily="2"/>
                <a:cs typeface="Arial Unicode MS" pitchFamily="2"/>
                <a:hlinkClick r:id="rId3"/>
              </a:rPr>
              <a:t>www.4uman.info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err="1">
                <a:solidFill>
                  <a:srgbClr val="6699FF"/>
                </a:solidFill>
                <a:latin typeface="Tahoma" pitchFamily="34"/>
                <a:ea typeface="Arial Unicode MS" pitchFamily="2"/>
                <a:cs typeface="Arial Unicode MS" pitchFamily="2"/>
                <a:hlinkClick r:id="rId4"/>
              </a:rPr>
              <a:t>www.bag-taeterarbeit.de</a:t>
            </a:r>
            <a:endParaRPr lang="en-GB" sz="2400" kern="0" dirty="0">
              <a:solidFill>
                <a:srgbClr val="6699FF"/>
              </a:solidFill>
              <a:latin typeface="Tahoma" pitchFamily="34"/>
              <a:ea typeface="Arial Unicode MS" pitchFamily="2"/>
              <a:cs typeface="Arial Unicode MS" pitchFamily="2"/>
              <a:hlinkClick r:id="rId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err="1">
                <a:solidFill>
                  <a:srgbClr val="6699FF"/>
                </a:solidFill>
                <a:latin typeface="Tahoma" pitchFamily="34"/>
                <a:ea typeface="Arial Unicode MS" pitchFamily="2"/>
                <a:cs typeface="Arial Unicode MS" pitchFamily="2"/>
                <a:hlinkClick r:id="rId5"/>
              </a:rPr>
              <a:t>www.work-with-perpetrators.eu</a:t>
            </a:r>
            <a:endParaRPr lang="en-GB" sz="2400" kern="0" dirty="0">
              <a:solidFill>
                <a:srgbClr val="6699FF"/>
              </a:solidFill>
              <a:latin typeface="Tahoma" pitchFamily="34"/>
              <a:ea typeface="Arial Unicode MS" pitchFamily="2"/>
              <a:cs typeface="Arial Unicode MS" pitchFamily="2"/>
              <a:hlinkClick r:id="rId5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kern="0" dirty="0">
              <a:solidFill>
                <a:srgbClr val="6699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404813"/>
            <a:ext cx="5483225" cy="100806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</p:spPr>
        <p:txBody>
          <a:bodyPr wrap="none" lIns="90004" tIns="46798" rIns="90004" bIns="46798" anchorCtr="1" compatLnSpc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Unterschiede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der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Gewaltformen</a:t>
            </a:r>
            <a:endParaRPr lang="en-GB" sz="2400" b="1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Öffentliche Gewalt , Männer als Täter und i.d.R. auch als Opfer. </a:t>
            </a:r>
          </a:p>
          <a:p>
            <a:pPr>
              <a:buNone/>
            </a:pPr>
            <a:r>
              <a:rPr lang="de-DE" sz="2000" dirty="0"/>
              <a:t>Gewalt ist kommunizierbar – Teil der „Männerrolle“</a:t>
            </a:r>
          </a:p>
          <a:p>
            <a:r>
              <a:rPr lang="de-DE" dirty="0"/>
              <a:t>Häusliche Gewalt / Gewalt in Ex-Partnerschaften</a:t>
            </a:r>
          </a:p>
          <a:p>
            <a:pPr>
              <a:buNone/>
            </a:pPr>
            <a:r>
              <a:rPr lang="de-DE" sz="2000" dirty="0"/>
              <a:t>Schambesetzt (Wichtige Unterscheidungen: Gewalt gegen Kinder, Stalking, …)</a:t>
            </a:r>
          </a:p>
          <a:p>
            <a:r>
              <a:rPr lang="de-DE" dirty="0"/>
              <a:t>Sexuelle Gewalt – hochtabuisiert und hoch schambesetzt </a:t>
            </a:r>
          </a:p>
          <a:p>
            <a:pPr>
              <a:buNone/>
            </a:pPr>
            <a:r>
              <a:rPr lang="de-DE" sz="2000" dirty="0"/>
              <a:t>(Wichtige Unterscheidung in: Sexuelle Gewalt in der Partnerschaft, gegen Fremde (Frauen), Kinder</a:t>
            </a:r>
          </a:p>
        </p:txBody>
      </p:sp>
    </p:spTree>
    <p:extLst>
      <p:ext uri="{BB962C8B-B14F-4D97-AF65-F5344CB8AC3E}">
        <p14:creationId xmlns:p14="http://schemas.microsoft.com/office/powerpoint/2010/main" val="31663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68313" y="404813"/>
            <a:ext cx="5543550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Grundsatz 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457200" y="2133600"/>
            <a:ext cx="8229600" cy="3457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b="1" kern="0" dirty="0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Grundsatz bei der Auseinandersetzung mit der Partnerschaftsgewalt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b="1" kern="0" dirty="0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marL="342900" indent="-342900" fontAlgn="auto" hangingPunct="0"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Ja, bei Streit in der Partnerschaft haben meist Beide einen Anteil zu verantworten.</a:t>
            </a:r>
          </a:p>
          <a:p>
            <a:pPr marL="342900" indent="-342900" fontAlgn="auto" hangingPunct="0"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Für Deine Gewalt trägst Du (Täter) zu 100% die Verantwortung.</a:t>
            </a:r>
          </a:p>
          <a:p>
            <a:pPr marL="342900" indent="-342900" fontAlgn="auto" hangingPunct="0"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Du hast immer eine Wahl und die Möglichkeit anders zu handeln.</a:t>
            </a:r>
          </a:p>
          <a:p>
            <a:pPr marL="342900" indent="-342900" fontAlgn="auto" hangingPunct="0"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Darum beschäftigen wir uns mit </a:t>
            </a:r>
            <a:r>
              <a:rPr lang="de-DE" b="1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Deinen</a:t>
            </a: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Entscheidungen, </a:t>
            </a:r>
            <a:r>
              <a:rPr lang="de-DE" b="1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Deinen</a:t>
            </a: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Handlungen und </a:t>
            </a:r>
            <a:r>
              <a:rPr lang="de-DE" b="1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Deiner</a:t>
            </a: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Verantwortung</a:t>
            </a:r>
            <a:r>
              <a:rPr lang="de-DE" sz="2400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.</a:t>
            </a:r>
          </a:p>
          <a:p>
            <a:pPr marL="342900" indent="-342900" fontAlgn="auto" hangingPunct="0">
              <a:spcBef>
                <a:spcPts val="0"/>
              </a:spcBef>
              <a:spcAft>
                <a:spcPts val="800"/>
              </a:spcAft>
              <a:buClr>
                <a:srgbClr val="000066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kern="0" dirty="0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nhaltsplatzhalt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de-DE" sz="180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de-DE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39750" y="404813"/>
            <a:ext cx="5472113" cy="10795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de-DE" sz="2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Funktionalität von Gewalt</a:t>
            </a:r>
            <a:endParaRPr lang="de-DE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1563688"/>
            <a:ext cx="8135938" cy="52943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5800"/>
              </a:spcBef>
              <a:defRPr/>
            </a:pPr>
            <a:r>
              <a:rPr lang="de-DE" sz="9600" dirty="0">
                <a:solidFill>
                  <a:srgbClr val="000000"/>
                </a:solidFill>
                <a:latin typeface="Calibri" pitchFamily="34" charset="0"/>
              </a:rPr>
              <a:t>			 </a:t>
            </a:r>
            <a:r>
              <a:rPr lang="de-DE" sz="8800" dirty="0">
                <a:solidFill>
                  <a:srgbClr val="000000"/>
                </a:solidFill>
                <a:latin typeface="Webdings" pitchFamily="18" charset="2"/>
              </a:rPr>
              <a:t></a:t>
            </a:r>
            <a:r>
              <a:rPr lang="de-DE" sz="72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de-DE" sz="6000" dirty="0">
                <a:solidFill>
                  <a:srgbClr val="000000"/>
                </a:solidFill>
                <a:latin typeface="Webdings" pitchFamily="18" charset="2"/>
              </a:rPr>
              <a:t></a:t>
            </a:r>
            <a:endParaRPr lang="de-DE" sz="6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Clr>
                <a:srgbClr val="000066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latin typeface="Tahoma" pitchFamily="34" charset="0"/>
                <a:cs typeface="Tahoma" pitchFamily="34" charset="0"/>
              </a:rPr>
              <a:t>Diese Konstellation </a:t>
            </a: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wird von gewalttätigen Männern als gleichwertig "empfunden„</a:t>
            </a:r>
          </a:p>
          <a:p>
            <a:pPr marL="342900" indent="-342900">
              <a:defRPr/>
            </a:pPr>
            <a:r>
              <a:rPr lang="de-DE" sz="7200" dirty="0">
                <a:solidFill>
                  <a:srgbClr val="000000"/>
                </a:solidFill>
                <a:latin typeface="Calibri" pitchFamily="34" charset="0"/>
              </a:rPr>
              <a:t>			  </a:t>
            </a:r>
            <a:r>
              <a:rPr lang="de-DE" sz="6000" dirty="0">
                <a:solidFill>
                  <a:srgbClr val="000000"/>
                </a:solidFill>
                <a:latin typeface="Webdings" pitchFamily="18" charset="2"/>
              </a:rPr>
              <a:t></a:t>
            </a:r>
            <a:r>
              <a:rPr lang="de-DE" sz="6600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de-DE" sz="6000" dirty="0">
                <a:solidFill>
                  <a:srgbClr val="000000"/>
                </a:solidFill>
                <a:latin typeface="Webdings" pitchFamily="18" charset="2"/>
              </a:rPr>
              <a:t></a:t>
            </a:r>
            <a:endParaRPr lang="de-DE" sz="6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Clr>
                <a:srgbClr val="000066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Diese Konstellation wird von gewalttätigen Männern als unterlegen "empfunden„</a:t>
            </a:r>
          </a:p>
          <a:p>
            <a:pPr marL="342900" indent="-342900">
              <a:buClr>
                <a:srgbClr val="000066"/>
              </a:buClr>
              <a:buSzPct val="100000"/>
              <a:buFont typeface="Wingdings" pitchFamily="2" charset="2"/>
              <a:buChar char="Ü"/>
              <a:defRPr/>
            </a:pPr>
            <a:endParaRPr lang="de-DE" i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rgbClr val="000066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Gewalt ist für die Männer weniger ein Problem, als eine Lösung, um einen aus ihrer Sicht "gleichberechtigten" Zustand wieder herzustellen </a:t>
            </a:r>
          </a:p>
          <a:p>
            <a:pPr marL="342900" indent="-342900">
              <a:buClr>
                <a:srgbClr val="000066"/>
              </a:buClr>
              <a:buSzPct val="100000"/>
              <a:defRPr/>
            </a:pPr>
            <a:endParaRPr lang="de-DE" sz="16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buClr>
                <a:srgbClr val="000066"/>
              </a:buClr>
              <a:buSzPct val="100000"/>
              <a:defRPr/>
            </a:pPr>
            <a:r>
              <a:rPr lang="de-DE" sz="16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(Zimmermann et al. 2000).</a:t>
            </a:r>
          </a:p>
          <a:p>
            <a:pPr marL="342900" indent="-342900">
              <a:defRPr/>
            </a:pPr>
            <a:endParaRPr lang="de-DE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hteck 1"/>
          <p:cNvSpPr>
            <a:spLocks noChangeArrowheads="1"/>
          </p:cNvSpPr>
          <p:nvPr/>
        </p:nvSpPr>
        <p:spPr bwMode="auto">
          <a:xfrm>
            <a:off x="539750" y="1700213"/>
            <a:ext cx="8064500" cy="49704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de-DE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de-DE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GEWALTSPIRALE</a:t>
            </a:r>
          </a:p>
          <a:p>
            <a:pPr>
              <a:defRPr/>
            </a:pPr>
            <a:endParaRPr lang="de-DE" sz="1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Ich fühle mich elend.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Wir streiten uns, sie provoziert mich, ich haue zu.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Jetzt ist Ruhe, ich habe mich durch-gesetzt.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Aber sie ist verletzt, das wollte ich nicht!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Ich entschuldige mich.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Ich verwöhne sie, bin charmant (das kann ich ganz gut!).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Wir sind verliebt wie zu Beginn.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Wir sprechen nicht weiter über den Vorfall.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Eines Tages tut sie etwas, was mich empört.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Sie lacht über mein Gegen-Argument.</a:t>
            </a:r>
          </a:p>
          <a:p>
            <a:pPr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/>
            </a:pPr>
            <a:r>
              <a:rPr lang="de-DE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Ich fühle mich elend.</a:t>
            </a:r>
          </a:p>
          <a:p>
            <a:pPr>
              <a:defRPr/>
            </a:pPr>
            <a:r>
              <a:rPr lang="de-DE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Freihandform 3"/>
          <p:cNvSpPr/>
          <p:nvPr/>
        </p:nvSpPr>
        <p:spPr>
          <a:xfrm>
            <a:off x="539750" y="404813"/>
            <a:ext cx="543560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Dynamik der Gewalt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4"/>
          <p:cNvSpPr/>
          <p:nvPr/>
        </p:nvSpPr>
        <p:spPr>
          <a:xfrm>
            <a:off x="539750" y="404813"/>
            <a:ext cx="5435600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Dynamik der Gewalt</a:t>
            </a:r>
          </a:p>
        </p:txBody>
      </p:sp>
      <p:sp>
        <p:nvSpPr>
          <p:cNvPr id="5" name="Rechteck 4"/>
          <p:cNvSpPr/>
          <p:nvPr/>
        </p:nvSpPr>
        <p:spPr>
          <a:xfrm>
            <a:off x="611188" y="1557338"/>
            <a:ext cx="8137525" cy="48942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b="1" kern="0" dirty="0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b="1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GEWALTSPIRALE (2)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000" kern="0" dirty="0">
              <a:solidFill>
                <a:srgbClr val="000000"/>
              </a:solidFill>
              <a:latin typeface="Tahoma" pitchFamily="34"/>
              <a:ea typeface="Tahoma" pitchFamily="34"/>
              <a:cs typeface="Tahoma" pitchFamily="34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Ich haue zu, diesmal gründlicher.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Das befreit, erleichtert: meine Ohnmacht ist weg!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Aber sie sieht schlimm aus, sollte ins Krankenhaus.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Ich lege ihr Kompressen auf. Ich schäme mich, ich weine.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Sie tröstet mich.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Später reden wir darüber und ich sage ihr, was mich zum Ausflippen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   bringt, was sie lassen, oder besser machen sollte.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Ich verwöhne sie.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Wir sind verliebt wie früher.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Eines Tages sehe ich: sie hält sich nicht 100% an unsere Abmachung.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Clr>
                <a:srgbClr val="17375E"/>
              </a:buClr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  Ich haue zu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(www.4uman.info</a:t>
            </a:r>
            <a:r>
              <a:rPr lang="de-DE" kern="0" dirty="0">
                <a:solidFill>
                  <a:srgbClr val="000000"/>
                </a:solidFill>
                <a:latin typeface="Tahoma" pitchFamily="34"/>
                <a:ea typeface="Tahoma" pitchFamily="34"/>
                <a:cs typeface="Tahoma" pitchFamily="34"/>
              </a:rPr>
              <a:t>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0925" cy="1143000"/>
          </a:xfrm>
        </p:spPr>
        <p:txBody>
          <a:bodyPr/>
          <a:lstStyle/>
          <a:p>
            <a:pPr eaLnBrk="1" hangingPunct="1"/>
            <a:endParaRPr lang="de-DE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multifaktorielles, multidimensionales, in gesellschaftliche und historische Verhältnisse eingebundenes Phänomen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Auftreten in Kreisläufen 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weitreichende transgenerationale Auswirkungen, Kinder sind immer </a:t>
            </a:r>
            <a:r>
              <a:rPr lang="de-DE" sz="1800" b="1" dirty="0" err="1">
                <a:latin typeface="Tahoma" pitchFamily="34" charset="0"/>
                <a:cs typeface="Tahoma" pitchFamily="34" charset="0"/>
                <a:sym typeface="Wingdings" pitchFamily="2" charset="2"/>
              </a:rPr>
              <a:t>mitbetroffen</a:t>
            </a:r>
            <a:r>
              <a:rPr lang="de-DE" sz="18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!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verschiedene Facetten: körperlich, psychisch, sexuell, strukturell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gewalttätiges Handeln ist (auch) erlerntes Verhalten, es ist  veränderbar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wird von beiden Geschlechtern ausgeübt, die große Mehrzahl der Fälle und die schwereren Taten mit den weitest reichenden Folgen verüben jedoch Männer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tritt in allen gesellschaftlichen Schichten auf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jeder Gewalttat liegen Ursachen, Absichten und Entscheidungen zu Grunde 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de-DE" sz="1800" dirty="0">
                <a:latin typeface="Tahoma" pitchFamily="34" charset="0"/>
                <a:cs typeface="Tahoma" pitchFamily="34" charset="0"/>
                <a:sym typeface="Wingdings" pitchFamily="2" charset="2"/>
              </a:rPr>
              <a:t>jeder Mensch ist für sein Handeln verantwortlich</a:t>
            </a:r>
            <a:endParaRPr lang="de-DE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468313" y="333375"/>
            <a:ext cx="6119812" cy="10795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0033"/>
          </a:solidFill>
          <a:ln>
            <a:noFill/>
            <a:prstDash val="solid"/>
          </a:ln>
        </p:spPr>
        <p:txBody>
          <a:bodyPr wrap="none" lIns="90004" tIns="46798" rIns="90004" bIns="46798" anchor="ctr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Grundannahmen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zu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Häuslicher</a:t>
            </a:r>
            <a:r>
              <a:rPr lang="en-GB" sz="2400" b="1" kern="0" dirty="0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 </a:t>
            </a:r>
            <a:r>
              <a:rPr lang="en-GB" sz="2400" b="1" kern="0" dirty="0" err="1">
                <a:solidFill>
                  <a:srgbClr val="FFFFFF"/>
                </a:solidFill>
                <a:latin typeface="Tahoma" pitchFamily="34"/>
                <a:ea typeface="Arial Unicode MS" pitchFamily="2"/>
                <a:cs typeface="Arial Unicode MS" pitchFamily="2"/>
              </a:rPr>
              <a:t>Gewalt</a:t>
            </a:r>
            <a:endParaRPr lang="en-GB" sz="2400" b="1" kern="0" dirty="0">
              <a:solidFill>
                <a:srgbClr val="FFFFFF"/>
              </a:solidFill>
              <a:latin typeface="Tahoma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529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Clr>
                <a:srgbClr val="000066"/>
              </a:buClr>
              <a:buFont typeface="Arial" charset="0"/>
              <a:buNone/>
              <a:defRPr/>
            </a:pPr>
            <a:endParaRPr lang="de-DE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0" indent="-360000"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(1) geschlechtsbezogen funktionelle Analyse: </a:t>
            </a:r>
            <a:r>
              <a:rPr lang="de-DE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Männliche Gewalt</a:t>
            </a: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als Ausdruck von Kontrolle und Machtausübung gegenüber der Partnerin</a:t>
            </a:r>
          </a:p>
          <a:p>
            <a:pPr marL="360000" indent="-360000"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(2) Konfrontation entschuldigender und gewaltrechtfertigender Rationalisierungsmuster</a:t>
            </a:r>
          </a:p>
          <a:p>
            <a:pPr marL="360000" indent="-360000"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(3) Vermittlung von Handlungsalternativen als Ersatz für gewalttätiges Verhalten</a:t>
            </a:r>
          </a:p>
          <a:p>
            <a:pPr marL="360000" indent="-360000"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(4) Bereitschaft zur Zusammenarbeit mit Einrichtungen der Frauenunterstützung und der Strafverfolgung </a:t>
            </a:r>
          </a:p>
          <a:p>
            <a:pPr marL="360000" indent="-360000">
              <a:buClr>
                <a:srgbClr val="000066"/>
              </a:buClr>
              <a:buFont typeface="Arial" charset="0"/>
              <a:buNone/>
              <a:defRPr/>
            </a:pPr>
            <a:endParaRPr lang="de-DE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Ein „psychodynamischer“ Ansatz betont dagegen eher den Unterstützungs- </a:t>
            </a: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und Hilfsaspekt und erklärt Gewaltverhalten über innerpsychische</a:t>
            </a:r>
          </a:p>
          <a:p>
            <a:pPr marL="360000" indent="-360000">
              <a:spcBef>
                <a:spcPts val="0"/>
              </a:spcBef>
              <a:buClr>
                <a:srgbClr val="000066"/>
              </a:buCl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Verarbeitungsprozesse (z.B. Opfererfahrungen).</a:t>
            </a:r>
          </a:p>
          <a:p>
            <a:pPr>
              <a:buFont typeface="Arial" charset="0"/>
              <a:buNone/>
              <a:defRPr/>
            </a:pPr>
            <a:endParaRPr lang="de-DE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de-DE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Gondolf</a:t>
            </a:r>
            <a:r>
              <a:rPr lang="de-DE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2002):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5554663" cy="1012825"/>
          </a:xfrm>
          <a:solidFill>
            <a:srgbClr val="990033"/>
          </a:solidFill>
        </p:spPr>
        <p:txBody>
          <a:bodyPr wrap="none"/>
          <a:lstStyle/>
          <a:p>
            <a:r>
              <a:rPr lang="de-DE" sz="24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Ansätze von Täterarbeit</a:t>
            </a:r>
            <a:endParaRPr lang="de-DE" sz="2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1532</Words>
  <Application>Microsoft Office PowerPoint</Application>
  <PresentationFormat>Bildschirmpräsentation (4:3)</PresentationFormat>
  <Paragraphs>280</Paragraphs>
  <Slides>24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1_Benutzerdefiniertes Design</vt:lpstr>
      <vt:lpstr>Benutzerdefiniertes Design</vt:lpstr>
      <vt:lpstr>3_Benutzerdefiniertes Design</vt:lpstr>
      <vt:lpstr>2_Benutzerdefiniertes Design</vt:lpstr>
      <vt:lpstr>PowerPoint-Präsentation</vt:lpstr>
      <vt:lpstr>Gewalt ist keine Lösung ...</vt:lpstr>
      <vt:lpstr>Unterschiede der Gewaltformen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Ansätze von Täterarbeit</vt:lpstr>
      <vt:lpstr>PowerPoint-Präsentation</vt:lpstr>
      <vt:lpstr>PowerPoint-Präsentation</vt:lpstr>
      <vt:lpstr>PowerPoint-Präsentation</vt:lpstr>
      <vt:lpstr>PowerPoint-Präsentation</vt:lpstr>
      <vt:lpstr>Standards der Täterarbeit</vt:lpstr>
      <vt:lpstr>PowerPoint-Präsentation</vt:lpstr>
      <vt:lpstr>PowerPoint-Präsentation</vt:lpstr>
      <vt:lpstr>PowerPoint-Präsentation</vt:lpstr>
      <vt:lpstr>Ziele der Täterarbeit HG</vt:lpstr>
      <vt:lpstr>PowerPoint-Präsentation</vt:lpstr>
      <vt:lpstr>PowerPoint-Präsentation</vt:lpstr>
      <vt:lpstr>PowerPoint-Präsentation</vt:lpstr>
      <vt:lpstr>PowerPoint-Präsentation</vt:lpstr>
      <vt:lpstr>Zusammenfassung unterschiedlicher Studien Dobash &amp; Dobash (1996), WiBIG Studie 2004, Edward W. Gondolf et al. (2002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Ali Ützmetz</dc:creator>
  <cp:lastModifiedBy>Ines Fieger</cp:lastModifiedBy>
  <cp:revision>153</cp:revision>
  <dcterms:created xsi:type="dcterms:W3CDTF">2010-07-17T17:20:22Z</dcterms:created>
  <dcterms:modified xsi:type="dcterms:W3CDTF">2018-03-22T13:25:34Z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